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9" r:id="rId3"/>
    <p:sldId id="437" r:id="rId4"/>
    <p:sldId id="410" r:id="rId5"/>
    <p:sldId id="436" r:id="rId6"/>
    <p:sldId id="412" r:id="rId7"/>
    <p:sldId id="438" r:id="rId8"/>
    <p:sldId id="380" r:id="rId9"/>
    <p:sldId id="447" r:id="rId10"/>
    <p:sldId id="448" r:id="rId11"/>
    <p:sldId id="393" r:id="rId12"/>
    <p:sldId id="449" r:id="rId13"/>
    <p:sldId id="424" r:id="rId14"/>
    <p:sldId id="439" r:id="rId15"/>
    <p:sldId id="441" r:id="rId16"/>
    <p:sldId id="426" r:id="rId17"/>
    <p:sldId id="442" r:id="rId18"/>
    <p:sldId id="397" r:id="rId19"/>
    <p:sldId id="443" r:id="rId20"/>
    <p:sldId id="420" r:id="rId21"/>
    <p:sldId id="444" r:id="rId22"/>
    <p:sldId id="440" r:id="rId23"/>
    <p:sldId id="421" r:id="rId24"/>
    <p:sldId id="425" r:id="rId25"/>
    <p:sldId id="423" r:id="rId26"/>
    <p:sldId id="445" r:id="rId27"/>
    <p:sldId id="435" r:id="rId28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klerk" initials="ms" lastIdx="0" clrIdx="0"/>
  <p:cmAuthor id="1" name="Manus Twisk" initials="MT" lastIdx="1" clrIdx="1">
    <p:extLst/>
  </p:cmAuthor>
  <p:cmAuthor id="2" name="Georgette van Steensel" initials="GvS" lastIdx="8" clrIdx="2">
    <p:extLst/>
  </p:cmAuthor>
  <p:cmAuthor id="3" name="Gebruiker" initials="G" lastIdx="10" clrIdx="3">
    <p:extLst/>
  </p:cmAuthor>
  <p:cmAuthor id="4" name="Ronald Rokers" initials="RR" lastIdx="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6" autoAdjust="0"/>
    <p:restoredTop sz="81949" autoAdjust="0"/>
  </p:normalViewPr>
  <p:slideViewPr>
    <p:cSldViewPr>
      <p:cViewPr varScale="1">
        <p:scale>
          <a:sx n="81" d="100"/>
          <a:sy n="81" d="100"/>
        </p:scale>
        <p:origin x="91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96"/>
    </p:cViewPr>
  </p:sorterViewPr>
  <p:notesViewPr>
    <p:cSldViewPr>
      <p:cViewPr varScale="1">
        <p:scale>
          <a:sx n="92" d="100"/>
          <a:sy n="92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D64B6-BF23-4D5A-9CFB-66B7790674D0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2D245329-9E5E-4075-AE3C-5DF7762FF983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"/>
          </a:pPr>
          <a:r>
            <a: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</a:t>
          </a:r>
          <a: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Cft onderzoek begroting 2014 op 	verzoek van de Gouverneur van 	Aruba.</a:t>
          </a:r>
          <a:b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Conclusie:</a:t>
          </a:r>
          <a:b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Schuldquote van meer dan 80%</a:t>
          </a:r>
        </a:p>
      </dgm:t>
    </dgm:pt>
    <dgm:pt modelId="{AFDD87D5-25B4-4275-9F8A-0F3C3E1D69CD}" type="parTrans" cxnId="{F33DC683-9979-489A-9817-A60676EEADFC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EDC1E89D-0A4F-4BA2-859C-41863EF0DBDC}" type="sibTrans" cxnId="{F33DC683-9979-489A-9817-A60676EEADFC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CDCEDB38-1AF6-4713-A262-2CC625D1A593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"/>
          </a:pPr>
          <a:r>
            <a: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</a:t>
          </a:r>
          <a: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Aanbevelingen gericht op 	begrotings-evenwicht: 		Balanced budget akkoord.</a:t>
          </a:r>
          <a:b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b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Witte donderdag protocol</a:t>
          </a:r>
        </a:p>
      </dgm:t>
    </dgm:pt>
    <dgm:pt modelId="{2B9D9348-CDF8-4133-8374-640F7FD13006}" type="parTrans" cxnId="{713BB41C-1D2F-425A-BF2C-6F1533E270FE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02EDD80D-DD24-40A2-A884-32C0511FBA78}" type="sibTrans" cxnId="{713BB41C-1D2F-425A-BF2C-6F1533E270FE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B82045EB-C437-42BC-9D75-837F441B16F7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"/>
          </a:pPr>
          <a:r>
            <a: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Protocol 2 mei 2015 en 		LAft in werking per 		1 augustus 2015</a:t>
          </a:r>
        </a:p>
      </dgm:t>
    </dgm:pt>
    <dgm:pt modelId="{14B9BB86-BA5D-4059-A1E4-259F0F7D31E8}" type="parTrans" cxnId="{AB2DFAE9-441E-4E5D-9D88-36A1A72E0624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ECF2CAE1-B4D8-4BDC-9DFF-67F26F4DDF49}" type="sibTrans" cxnId="{AB2DFAE9-441E-4E5D-9D88-36A1A72E0624}">
      <dgm:prSet/>
      <dgm:spPr/>
      <dgm:t>
        <a:bodyPr/>
        <a:lstStyle/>
        <a:p>
          <a:endParaRPr lang="nl-NL">
            <a:latin typeface="+mn-lt"/>
          </a:endParaRPr>
        </a:p>
      </dgm:t>
    </dgm:pt>
    <dgm:pt modelId="{606741DD-FFD9-44FC-B0BD-6D1B73ECC28C}" type="pres">
      <dgm:prSet presAssocID="{0B5D64B6-BF23-4D5A-9CFB-66B7790674D0}" presName="outerComposite" presStyleCnt="0">
        <dgm:presLayoutVars>
          <dgm:chMax val="5"/>
          <dgm:dir/>
          <dgm:resizeHandles val="exact"/>
        </dgm:presLayoutVars>
      </dgm:prSet>
      <dgm:spPr/>
    </dgm:pt>
    <dgm:pt modelId="{C1B301F5-8E17-4638-909A-94C376116E7B}" type="pres">
      <dgm:prSet presAssocID="{0B5D64B6-BF23-4D5A-9CFB-66B7790674D0}" presName="dummyMaxCanvas" presStyleCnt="0">
        <dgm:presLayoutVars/>
      </dgm:prSet>
      <dgm:spPr/>
    </dgm:pt>
    <dgm:pt modelId="{2FF89C10-C376-4198-A010-8E56D9C701CD}" type="pres">
      <dgm:prSet presAssocID="{0B5D64B6-BF23-4D5A-9CFB-66B7790674D0}" presName="ThreeNodes_1" presStyleLbl="node1" presStyleIdx="0" presStyleCnt="3">
        <dgm:presLayoutVars>
          <dgm:bulletEnabled val="1"/>
        </dgm:presLayoutVars>
      </dgm:prSet>
      <dgm:spPr/>
    </dgm:pt>
    <dgm:pt modelId="{7418AEB5-3B6D-4EAD-95CA-174E19E2515D}" type="pres">
      <dgm:prSet presAssocID="{0B5D64B6-BF23-4D5A-9CFB-66B7790674D0}" presName="ThreeNodes_2" presStyleLbl="node1" presStyleIdx="1" presStyleCnt="3">
        <dgm:presLayoutVars>
          <dgm:bulletEnabled val="1"/>
        </dgm:presLayoutVars>
      </dgm:prSet>
      <dgm:spPr/>
    </dgm:pt>
    <dgm:pt modelId="{286A1168-9548-4F16-8594-DCECADF30D56}" type="pres">
      <dgm:prSet presAssocID="{0B5D64B6-BF23-4D5A-9CFB-66B7790674D0}" presName="ThreeNodes_3" presStyleLbl="node1" presStyleIdx="2" presStyleCnt="3">
        <dgm:presLayoutVars>
          <dgm:bulletEnabled val="1"/>
        </dgm:presLayoutVars>
      </dgm:prSet>
      <dgm:spPr/>
    </dgm:pt>
    <dgm:pt modelId="{0AB5C02C-B7EA-4B1A-82EF-2BC3C8E98214}" type="pres">
      <dgm:prSet presAssocID="{0B5D64B6-BF23-4D5A-9CFB-66B7790674D0}" presName="ThreeConn_1-2" presStyleLbl="fgAccFollowNode1" presStyleIdx="0" presStyleCnt="2">
        <dgm:presLayoutVars>
          <dgm:bulletEnabled val="1"/>
        </dgm:presLayoutVars>
      </dgm:prSet>
      <dgm:spPr/>
    </dgm:pt>
    <dgm:pt modelId="{831900C1-9BC1-4A99-8583-0AA1EF9867EE}" type="pres">
      <dgm:prSet presAssocID="{0B5D64B6-BF23-4D5A-9CFB-66B7790674D0}" presName="ThreeConn_2-3" presStyleLbl="fgAccFollowNode1" presStyleIdx="1" presStyleCnt="2">
        <dgm:presLayoutVars>
          <dgm:bulletEnabled val="1"/>
        </dgm:presLayoutVars>
      </dgm:prSet>
      <dgm:spPr/>
    </dgm:pt>
    <dgm:pt modelId="{9B8659BE-465E-481E-81BE-1CB5BA8FAF78}" type="pres">
      <dgm:prSet presAssocID="{0B5D64B6-BF23-4D5A-9CFB-66B7790674D0}" presName="ThreeNodes_1_text" presStyleLbl="node1" presStyleIdx="2" presStyleCnt="3">
        <dgm:presLayoutVars>
          <dgm:bulletEnabled val="1"/>
        </dgm:presLayoutVars>
      </dgm:prSet>
      <dgm:spPr/>
    </dgm:pt>
    <dgm:pt modelId="{4C2BA03B-FC2B-45C5-A84C-A37E989A2666}" type="pres">
      <dgm:prSet presAssocID="{0B5D64B6-BF23-4D5A-9CFB-66B7790674D0}" presName="ThreeNodes_2_text" presStyleLbl="node1" presStyleIdx="2" presStyleCnt="3">
        <dgm:presLayoutVars>
          <dgm:bulletEnabled val="1"/>
        </dgm:presLayoutVars>
      </dgm:prSet>
      <dgm:spPr/>
    </dgm:pt>
    <dgm:pt modelId="{714DC7AA-F2C1-477E-B4F1-C9663A11979E}" type="pres">
      <dgm:prSet presAssocID="{0B5D64B6-BF23-4D5A-9CFB-66B7790674D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E29BD12-0EAA-4181-ADCA-0832DE563AA5}" type="presOf" srcId="{EDC1E89D-0A4F-4BA2-859C-41863EF0DBDC}" destId="{0AB5C02C-B7EA-4B1A-82EF-2BC3C8E98214}" srcOrd="0" destOrd="0" presId="urn:microsoft.com/office/officeart/2005/8/layout/vProcess5"/>
    <dgm:cxn modelId="{713BB41C-1D2F-425A-BF2C-6F1533E270FE}" srcId="{0B5D64B6-BF23-4D5A-9CFB-66B7790674D0}" destId="{CDCEDB38-1AF6-4713-A262-2CC625D1A593}" srcOrd="1" destOrd="0" parTransId="{2B9D9348-CDF8-4133-8374-640F7FD13006}" sibTransId="{02EDD80D-DD24-40A2-A884-32C0511FBA78}"/>
    <dgm:cxn modelId="{CCFD3B28-8758-4C9F-86CD-256A6B16945B}" type="presOf" srcId="{CDCEDB38-1AF6-4713-A262-2CC625D1A593}" destId="{7418AEB5-3B6D-4EAD-95CA-174E19E2515D}" srcOrd="0" destOrd="0" presId="urn:microsoft.com/office/officeart/2005/8/layout/vProcess5"/>
    <dgm:cxn modelId="{2C7A7339-90D5-4638-9468-061FFE6181BB}" type="presOf" srcId="{CDCEDB38-1AF6-4713-A262-2CC625D1A593}" destId="{4C2BA03B-FC2B-45C5-A84C-A37E989A2666}" srcOrd="1" destOrd="0" presId="urn:microsoft.com/office/officeart/2005/8/layout/vProcess5"/>
    <dgm:cxn modelId="{DC1A9439-DAE3-41B5-9E45-317079A14C1D}" type="presOf" srcId="{02EDD80D-DD24-40A2-A884-32C0511FBA78}" destId="{831900C1-9BC1-4A99-8583-0AA1EF9867EE}" srcOrd="0" destOrd="0" presId="urn:microsoft.com/office/officeart/2005/8/layout/vProcess5"/>
    <dgm:cxn modelId="{EFF86754-8641-4163-9B0E-23567E836A13}" type="presOf" srcId="{B82045EB-C437-42BC-9D75-837F441B16F7}" destId="{286A1168-9548-4F16-8594-DCECADF30D56}" srcOrd="0" destOrd="0" presId="urn:microsoft.com/office/officeart/2005/8/layout/vProcess5"/>
    <dgm:cxn modelId="{A118A379-553F-4125-B50E-486875D2EA7B}" type="presOf" srcId="{2D245329-9E5E-4075-AE3C-5DF7762FF983}" destId="{2FF89C10-C376-4198-A010-8E56D9C701CD}" srcOrd="0" destOrd="0" presId="urn:microsoft.com/office/officeart/2005/8/layout/vProcess5"/>
    <dgm:cxn modelId="{F33DC683-9979-489A-9817-A60676EEADFC}" srcId="{0B5D64B6-BF23-4D5A-9CFB-66B7790674D0}" destId="{2D245329-9E5E-4075-AE3C-5DF7762FF983}" srcOrd="0" destOrd="0" parTransId="{AFDD87D5-25B4-4275-9F8A-0F3C3E1D69CD}" sibTransId="{EDC1E89D-0A4F-4BA2-859C-41863EF0DBDC}"/>
    <dgm:cxn modelId="{6E77468B-5B7B-46CF-BE71-013AE065766A}" type="presOf" srcId="{2D245329-9E5E-4075-AE3C-5DF7762FF983}" destId="{9B8659BE-465E-481E-81BE-1CB5BA8FAF78}" srcOrd="1" destOrd="0" presId="urn:microsoft.com/office/officeart/2005/8/layout/vProcess5"/>
    <dgm:cxn modelId="{D78D53A2-80DD-41B6-B7BD-F7896A806BC4}" type="presOf" srcId="{B82045EB-C437-42BC-9D75-837F441B16F7}" destId="{714DC7AA-F2C1-477E-B4F1-C9663A11979E}" srcOrd="1" destOrd="0" presId="urn:microsoft.com/office/officeart/2005/8/layout/vProcess5"/>
    <dgm:cxn modelId="{8A2D83BE-9C04-46B1-B072-4A070FFBDEB3}" type="presOf" srcId="{0B5D64B6-BF23-4D5A-9CFB-66B7790674D0}" destId="{606741DD-FFD9-44FC-B0BD-6D1B73ECC28C}" srcOrd="0" destOrd="0" presId="urn:microsoft.com/office/officeart/2005/8/layout/vProcess5"/>
    <dgm:cxn modelId="{AB2DFAE9-441E-4E5D-9D88-36A1A72E0624}" srcId="{0B5D64B6-BF23-4D5A-9CFB-66B7790674D0}" destId="{B82045EB-C437-42BC-9D75-837F441B16F7}" srcOrd="2" destOrd="0" parTransId="{14B9BB86-BA5D-4059-A1E4-259F0F7D31E8}" sibTransId="{ECF2CAE1-B4D8-4BDC-9DFF-67F26F4DDF49}"/>
    <dgm:cxn modelId="{28F514C9-C113-4C0E-82B1-140DA8CB4B99}" type="presParOf" srcId="{606741DD-FFD9-44FC-B0BD-6D1B73ECC28C}" destId="{C1B301F5-8E17-4638-909A-94C376116E7B}" srcOrd="0" destOrd="0" presId="urn:microsoft.com/office/officeart/2005/8/layout/vProcess5"/>
    <dgm:cxn modelId="{945183B1-8F3B-4BF3-B840-5A02006309D3}" type="presParOf" srcId="{606741DD-FFD9-44FC-B0BD-6D1B73ECC28C}" destId="{2FF89C10-C376-4198-A010-8E56D9C701CD}" srcOrd="1" destOrd="0" presId="urn:microsoft.com/office/officeart/2005/8/layout/vProcess5"/>
    <dgm:cxn modelId="{E91D8BB9-6623-484C-870A-B443DDDD291C}" type="presParOf" srcId="{606741DD-FFD9-44FC-B0BD-6D1B73ECC28C}" destId="{7418AEB5-3B6D-4EAD-95CA-174E19E2515D}" srcOrd="2" destOrd="0" presId="urn:microsoft.com/office/officeart/2005/8/layout/vProcess5"/>
    <dgm:cxn modelId="{FEF12669-F376-4C0B-97FC-4DCD03A9CE85}" type="presParOf" srcId="{606741DD-FFD9-44FC-B0BD-6D1B73ECC28C}" destId="{286A1168-9548-4F16-8594-DCECADF30D56}" srcOrd="3" destOrd="0" presId="urn:microsoft.com/office/officeart/2005/8/layout/vProcess5"/>
    <dgm:cxn modelId="{3EB15260-BC27-4B6E-8B38-55204009E9C1}" type="presParOf" srcId="{606741DD-FFD9-44FC-B0BD-6D1B73ECC28C}" destId="{0AB5C02C-B7EA-4B1A-82EF-2BC3C8E98214}" srcOrd="4" destOrd="0" presId="urn:microsoft.com/office/officeart/2005/8/layout/vProcess5"/>
    <dgm:cxn modelId="{E18F0F95-0D98-42F9-9A44-F750992CF888}" type="presParOf" srcId="{606741DD-FFD9-44FC-B0BD-6D1B73ECC28C}" destId="{831900C1-9BC1-4A99-8583-0AA1EF9867EE}" srcOrd="5" destOrd="0" presId="urn:microsoft.com/office/officeart/2005/8/layout/vProcess5"/>
    <dgm:cxn modelId="{596CBAB4-2BC0-45A3-82EE-16D5B1B48681}" type="presParOf" srcId="{606741DD-FFD9-44FC-B0BD-6D1B73ECC28C}" destId="{9B8659BE-465E-481E-81BE-1CB5BA8FAF78}" srcOrd="6" destOrd="0" presId="urn:microsoft.com/office/officeart/2005/8/layout/vProcess5"/>
    <dgm:cxn modelId="{19979ADB-D3F1-4A9A-B95E-C7D5AB335188}" type="presParOf" srcId="{606741DD-FFD9-44FC-B0BD-6D1B73ECC28C}" destId="{4C2BA03B-FC2B-45C5-A84C-A37E989A2666}" srcOrd="7" destOrd="0" presId="urn:microsoft.com/office/officeart/2005/8/layout/vProcess5"/>
    <dgm:cxn modelId="{BF844734-10BC-4BC2-AF74-AA1765DA6003}" type="presParOf" srcId="{606741DD-FFD9-44FC-B0BD-6D1B73ECC28C}" destId="{714DC7AA-F2C1-477E-B4F1-C9663A1197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26A01-4F9B-42FF-96A0-C008E238C33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851F3BC-F36D-40A9-9872-147A7FD85942}">
      <dgm:prSet phldrT="[Tekst]" custT="1"/>
      <dgm:spPr/>
      <dgm:t>
        <a:bodyPr/>
        <a:lstStyle/>
        <a:p>
          <a:r>
            <a:rPr lang="nl-NL" sz="1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Vastgestelde jaarrekening (31 augustus)</a:t>
          </a:r>
          <a:endParaRPr lang="nl-N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B9034-837A-47A8-AA77-5B1612DAFB1D}" type="parTrans" cxnId="{A20A952B-87C4-4A37-A5DA-378E70E1E2C9}">
      <dgm:prSet/>
      <dgm:spPr/>
      <dgm:t>
        <a:bodyPr/>
        <a:lstStyle/>
        <a:p>
          <a:endParaRPr lang="nl-NL"/>
        </a:p>
      </dgm:t>
    </dgm:pt>
    <dgm:pt modelId="{B43A1711-8E3F-4761-818B-F4A1458985EA}" type="sibTrans" cxnId="{A20A952B-87C4-4A37-A5DA-378E70E1E2C9}">
      <dgm:prSet/>
      <dgm:spPr/>
      <dgm:t>
        <a:bodyPr/>
        <a:lstStyle/>
        <a:p>
          <a:endParaRPr lang="nl-NL" sz="1400"/>
        </a:p>
      </dgm:t>
    </dgm:pt>
    <dgm:pt modelId="{9039B04E-4F5E-4EF8-A56B-8BAD731B9236}">
      <dgm:prSet phldrT="[Tekst]" custT="1"/>
      <dgm:spPr/>
      <dgm:t>
        <a:bodyPr/>
        <a:lstStyle/>
        <a:p>
          <a:r>
            <a:rPr lang="nl-NL" sz="1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Vastgestelde begroting (15 december)</a:t>
          </a:r>
          <a:endParaRPr lang="nl-N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0D6E62-489C-4791-8C95-78E0A0E96BFD}" type="parTrans" cxnId="{E4CBBEBA-D5F9-4B3B-BE98-1A4C45992DA1}">
      <dgm:prSet/>
      <dgm:spPr/>
      <dgm:t>
        <a:bodyPr/>
        <a:lstStyle/>
        <a:p>
          <a:endParaRPr lang="nl-NL"/>
        </a:p>
      </dgm:t>
    </dgm:pt>
    <dgm:pt modelId="{B093DD26-6B54-43CF-A65D-73EBC9CFACA0}" type="sibTrans" cxnId="{E4CBBEBA-D5F9-4B3B-BE98-1A4C45992DA1}">
      <dgm:prSet/>
      <dgm:spPr/>
      <dgm:t>
        <a:bodyPr/>
        <a:lstStyle/>
        <a:p>
          <a:endParaRPr lang="nl-NL" sz="1400"/>
        </a:p>
      </dgm:t>
    </dgm:pt>
    <dgm:pt modelId="{A9CFDAF1-9A58-41C1-A94F-75F2C6D2A2F2}">
      <dgm:prSet phldrT="[Tekst]" custT="1"/>
      <dgm:spPr/>
      <dgm:t>
        <a:bodyPr/>
        <a:lstStyle/>
        <a:p>
          <a:r>
            <a:rPr lang="nl-NL" sz="1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Vierde uitvoerings-rapportage (15 februari) </a:t>
          </a:r>
          <a:endParaRPr lang="nl-N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5CD876-9056-4E93-B3DA-DE90182E2BBD}" type="parTrans" cxnId="{08AB7138-EE69-4413-A340-F3C3DFFB36D8}">
      <dgm:prSet/>
      <dgm:spPr/>
      <dgm:t>
        <a:bodyPr/>
        <a:lstStyle/>
        <a:p>
          <a:endParaRPr lang="nl-NL"/>
        </a:p>
      </dgm:t>
    </dgm:pt>
    <dgm:pt modelId="{29266EC4-926A-461B-9F54-44C7EE1A61C1}" type="sibTrans" cxnId="{08AB7138-EE69-4413-A340-F3C3DFFB36D8}">
      <dgm:prSet/>
      <dgm:spPr/>
      <dgm:t>
        <a:bodyPr/>
        <a:lstStyle/>
        <a:p>
          <a:endParaRPr lang="nl-NL" sz="1400"/>
        </a:p>
      </dgm:t>
    </dgm:pt>
    <dgm:pt modelId="{9AAB088C-48C4-464C-8487-6B281AC068C2}">
      <dgm:prSet phldrT="[Tekst]" custT="1"/>
      <dgm:spPr/>
      <dgm:t>
        <a:bodyPr/>
        <a:lstStyle/>
        <a:p>
          <a:r>
            <a:rPr lang="nl-NL" sz="1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Eerste uitvoerings-rapportage en BW (15 mei) </a:t>
          </a:r>
          <a:endParaRPr lang="nl-N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CE4AAD-C8C9-4C24-AAC4-FCA491E12DE8}" type="parTrans" cxnId="{778AB0BD-9291-41B3-976C-BB8ED67CE2C0}">
      <dgm:prSet/>
      <dgm:spPr/>
      <dgm:t>
        <a:bodyPr/>
        <a:lstStyle/>
        <a:p>
          <a:endParaRPr lang="nl-NL"/>
        </a:p>
      </dgm:t>
    </dgm:pt>
    <dgm:pt modelId="{A44AFD26-627E-4CBB-86F5-F51C112617F9}" type="sibTrans" cxnId="{778AB0BD-9291-41B3-976C-BB8ED67CE2C0}">
      <dgm:prSet/>
      <dgm:spPr/>
      <dgm:t>
        <a:bodyPr/>
        <a:lstStyle/>
        <a:p>
          <a:endParaRPr lang="nl-NL" sz="1400"/>
        </a:p>
      </dgm:t>
    </dgm:pt>
    <dgm:pt modelId="{80403253-ED43-4966-98C2-785B190C69A0}">
      <dgm:prSet phldrT="[Tekst]" custT="1"/>
      <dgm:spPr/>
      <dgm:t>
        <a:bodyPr/>
        <a:lstStyle/>
        <a:p>
          <a:r>
            <a:rPr lang="nl-NL" sz="1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Tweede uitvoerings-rapportage en BW (15 aug.)</a:t>
          </a:r>
          <a:endParaRPr lang="nl-N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956DB-896A-4B42-9DC0-9D9F8D913C80}" type="parTrans" cxnId="{52F3DED1-0131-4C16-8E64-62DC4AF69F5B}">
      <dgm:prSet/>
      <dgm:spPr/>
      <dgm:t>
        <a:bodyPr/>
        <a:lstStyle/>
        <a:p>
          <a:endParaRPr lang="nl-NL"/>
        </a:p>
      </dgm:t>
    </dgm:pt>
    <dgm:pt modelId="{5B39D73D-4AD3-4CBD-801F-EB243F370187}" type="sibTrans" cxnId="{52F3DED1-0131-4C16-8E64-62DC4AF69F5B}">
      <dgm:prSet/>
      <dgm:spPr/>
      <dgm:t>
        <a:bodyPr/>
        <a:lstStyle/>
        <a:p>
          <a:endParaRPr lang="nl-NL" sz="1400"/>
        </a:p>
      </dgm:t>
    </dgm:pt>
    <dgm:pt modelId="{F949B8E0-D839-4F25-BCD4-0472EBFA8EB3}">
      <dgm:prSet phldrT="[Tekst]" custT="1"/>
      <dgm:spPr>
        <a:solidFill>
          <a:srgbClr val="FE8637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prstClr val="white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Ontwerp-begroting</a:t>
          </a:r>
          <a:r>
            <a:rPr lang="nl-NL" sz="1400" kern="1200" dirty="0">
              <a:solidFill>
                <a:prstClr val="white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</a:t>
          </a:r>
        </a:p>
      </dgm:t>
    </dgm:pt>
    <dgm:pt modelId="{4022223F-8421-41E8-B751-9B9BC6CA41A9}" type="parTrans" cxnId="{75E159AE-871D-48C4-9A46-ED4AAD0F7806}">
      <dgm:prSet/>
      <dgm:spPr/>
      <dgm:t>
        <a:bodyPr/>
        <a:lstStyle/>
        <a:p>
          <a:endParaRPr lang="nl-NL"/>
        </a:p>
      </dgm:t>
    </dgm:pt>
    <dgm:pt modelId="{45AEB719-E19A-44DA-814E-F111D99F26DB}" type="sibTrans" cxnId="{75E159AE-871D-48C4-9A46-ED4AAD0F7806}">
      <dgm:prSet/>
      <dgm:spPr/>
      <dgm:t>
        <a:bodyPr/>
        <a:lstStyle/>
        <a:p>
          <a:endParaRPr lang="nl-NL" sz="1400"/>
        </a:p>
      </dgm:t>
    </dgm:pt>
    <dgm:pt modelId="{759A8F97-C522-4461-9E2B-DB00622D3193}">
      <dgm:prSet phldrT="[Tekst]" custT="1"/>
      <dgm:spPr/>
      <dgm:t>
        <a:bodyPr/>
        <a:lstStyle/>
        <a:p>
          <a:r>
            <a:rPr lang="nl-NL" sz="1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Derde uitvoerings-rapportage en BW (15 november</a:t>
          </a:r>
          <a:endParaRPr lang="nl-NL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2C4692-3234-40B9-9E7A-114ABA4A4AA7}" type="parTrans" cxnId="{F1A74425-5F7D-4176-8987-AD5ABA02EF11}">
      <dgm:prSet/>
      <dgm:spPr/>
      <dgm:t>
        <a:bodyPr/>
        <a:lstStyle/>
        <a:p>
          <a:endParaRPr lang="nl-NL"/>
        </a:p>
      </dgm:t>
    </dgm:pt>
    <dgm:pt modelId="{CA103722-02E5-4E21-B37D-52365740C3B7}" type="sibTrans" cxnId="{F1A74425-5F7D-4176-8987-AD5ABA02EF11}">
      <dgm:prSet/>
      <dgm:spPr/>
      <dgm:t>
        <a:bodyPr/>
        <a:lstStyle/>
        <a:p>
          <a:endParaRPr lang="nl-NL" sz="1400"/>
        </a:p>
      </dgm:t>
    </dgm:pt>
    <dgm:pt modelId="{67B97C4E-E881-4570-8305-5A91F55CF1D8}" type="pres">
      <dgm:prSet presAssocID="{1E126A01-4F9B-42FF-96A0-C008E238C338}" presName="cycle" presStyleCnt="0">
        <dgm:presLayoutVars>
          <dgm:dir/>
          <dgm:resizeHandles val="exact"/>
        </dgm:presLayoutVars>
      </dgm:prSet>
      <dgm:spPr/>
    </dgm:pt>
    <dgm:pt modelId="{07027DC8-F918-4A7E-AA6E-828754247D37}" type="pres">
      <dgm:prSet presAssocID="{3851F3BC-F36D-40A9-9872-147A7FD85942}" presName="node" presStyleLbl="node1" presStyleIdx="0" presStyleCnt="7" custScaleX="127020" custScaleY="135289">
        <dgm:presLayoutVars>
          <dgm:bulletEnabled val="1"/>
        </dgm:presLayoutVars>
      </dgm:prSet>
      <dgm:spPr/>
    </dgm:pt>
    <dgm:pt modelId="{C1A4CA83-C16F-4FAB-B1F1-03F74750B984}" type="pres">
      <dgm:prSet presAssocID="{3851F3BC-F36D-40A9-9872-147A7FD85942}" presName="spNode" presStyleCnt="0"/>
      <dgm:spPr/>
    </dgm:pt>
    <dgm:pt modelId="{43B36207-1F88-4C5B-8739-B9989591C017}" type="pres">
      <dgm:prSet presAssocID="{B43A1711-8E3F-4761-818B-F4A1458985EA}" presName="sibTrans" presStyleLbl="sibTrans1D1" presStyleIdx="0" presStyleCnt="7"/>
      <dgm:spPr/>
    </dgm:pt>
    <dgm:pt modelId="{33FAE94F-338C-4B01-922A-F7A0C5614640}" type="pres">
      <dgm:prSet presAssocID="{9039B04E-4F5E-4EF8-A56B-8BAD731B9236}" presName="node" presStyleLbl="node1" presStyleIdx="1" presStyleCnt="7" custScaleX="152627" custScaleY="146598" custRadScaleRad="102786" custRadScaleInc="19403">
        <dgm:presLayoutVars>
          <dgm:bulletEnabled val="1"/>
        </dgm:presLayoutVars>
      </dgm:prSet>
      <dgm:spPr/>
    </dgm:pt>
    <dgm:pt modelId="{C0BA97CD-BDE8-4E7D-A516-EFFB51727120}" type="pres">
      <dgm:prSet presAssocID="{9039B04E-4F5E-4EF8-A56B-8BAD731B9236}" presName="spNode" presStyleCnt="0"/>
      <dgm:spPr/>
    </dgm:pt>
    <dgm:pt modelId="{73A6A774-9FF6-488E-91B6-B73EBBDAE3E7}" type="pres">
      <dgm:prSet presAssocID="{B093DD26-6B54-43CF-A65D-73EBC9CFACA0}" presName="sibTrans" presStyleLbl="sibTrans1D1" presStyleIdx="1" presStyleCnt="7"/>
      <dgm:spPr/>
    </dgm:pt>
    <dgm:pt modelId="{AD1D0ED2-10D9-468F-ACB2-E2C8842479E8}" type="pres">
      <dgm:prSet presAssocID="{A9CFDAF1-9A58-41C1-A94F-75F2C6D2A2F2}" presName="node" presStyleLbl="node1" presStyleIdx="2" presStyleCnt="7" custScaleX="144927" custScaleY="165671">
        <dgm:presLayoutVars>
          <dgm:bulletEnabled val="1"/>
        </dgm:presLayoutVars>
      </dgm:prSet>
      <dgm:spPr/>
    </dgm:pt>
    <dgm:pt modelId="{A3D17F84-92E0-4FCE-8275-8D7721EFCD73}" type="pres">
      <dgm:prSet presAssocID="{A9CFDAF1-9A58-41C1-A94F-75F2C6D2A2F2}" presName="spNode" presStyleCnt="0"/>
      <dgm:spPr/>
    </dgm:pt>
    <dgm:pt modelId="{A961CA47-3351-458F-BABA-FD961A2865D5}" type="pres">
      <dgm:prSet presAssocID="{29266EC4-926A-461B-9F54-44C7EE1A61C1}" presName="sibTrans" presStyleLbl="sibTrans1D1" presStyleIdx="2" presStyleCnt="7"/>
      <dgm:spPr/>
    </dgm:pt>
    <dgm:pt modelId="{DFE00628-1FE3-498D-9D17-28A80CF7B1B4}" type="pres">
      <dgm:prSet presAssocID="{9AAB088C-48C4-464C-8487-6B281AC068C2}" presName="node" presStyleLbl="node1" presStyleIdx="3" presStyleCnt="7" custScaleX="135818" custScaleY="143182" custRadScaleRad="101163" custRadScaleInc="-8300">
        <dgm:presLayoutVars>
          <dgm:bulletEnabled val="1"/>
        </dgm:presLayoutVars>
      </dgm:prSet>
      <dgm:spPr/>
    </dgm:pt>
    <dgm:pt modelId="{D68A6711-4F62-47BC-BC2E-8FCFBB87BED4}" type="pres">
      <dgm:prSet presAssocID="{9AAB088C-48C4-464C-8487-6B281AC068C2}" presName="spNode" presStyleCnt="0"/>
      <dgm:spPr/>
    </dgm:pt>
    <dgm:pt modelId="{9988283F-4A64-4927-9EC2-948FB80692F8}" type="pres">
      <dgm:prSet presAssocID="{A44AFD26-627E-4CBB-86F5-F51C112617F9}" presName="sibTrans" presStyleLbl="sibTrans1D1" presStyleIdx="3" presStyleCnt="7"/>
      <dgm:spPr/>
    </dgm:pt>
    <dgm:pt modelId="{672294CD-37CF-41A2-8FC4-E3FC40EA4641}" type="pres">
      <dgm:prSet presAssocID="{80403253-ED43-4966-98C2-785B190C69A0}" presName="node" presStyleLbl="node1" presStyleIdx="4" presStyleCnt="7" custScaleX="134707" custScaleY="148387" custRadScaleRad="102164" custRadScaleInc="10934">
        <dgm:presLayoutVars>
          <dgm:bulletEnabled val="1"/>
        </dgm:presLayoutVars>
      </dgm:prSet>
      <dgm:spPr/>
    </dgm:pt>
    <dgm:pt modelId="{983D29B6-58DC-44BE-8383-C78676F0AA5D}" type="pres">
      <dgm:prSet presAssocID="{80403253-ED43-4966-98C2-785B190C69A0}" presName="spNode" presStyleCnt="0"/>
      <dgm:spPr/>
    </dgm:pt>
    <dgm:pt modelId="{5619ADA2-0665-405A-9436-8F14510C3840}" type="pres">
      <dgm:prSet presAssocID="{5B39D73D-4AD3-4CBD-801F-EB243F370187}" presName="sibTrans" presStyleLbl="sibTrans1D1" presStyleIdx="4" presStyleCnt="7"/>
      <dgm:spPr/>
    </dgm:pt>
    <dgm:pt modelId="{EE030F6C-412E-496B-841B-56B1F968E958}" type="pres">
      <dgm:prSet presAssocID="{759A8F97-C522-4461-9E2B-DB00622D3193}" presName="node" presStyleLbl="node1" presStyleIdx="5" presStyleCnt="7" custScaleX="130760" custScaleY="141478">
        <dgm:presLayoutVars>
          <dgm:bulletEnabled val="1"/>
        </dgm:presLayoutVars>
      </dgm:prSet>
      <dgm:spPr/>
    </dgm:pt>
    <dgm:pt modelId="{14C29AD3-6911-42DA-A148-7534FD95AE8F}" type="pres">
      <dgm:prSet presAssocID="{759A8F97-C522-4461-9E2B-DB00622D3193}" presName="spNode" presStyleCnt="0"/>
      <dgm:spPr/>
    </dgm:pt>
    <dgm:pt modelId="{5106CBCE-AC80-472A-8701-771713152C09}" type="pres">
      <dgm:prSet presAssocID="{CA103722-02E5-4E21-B37D-52365740C3B7}" presName="sibTrans" presStyleLbl="sibTrans1D1" presStyleIdx="5" presStyleCnt="7"/>
      <dgm:spPr/>
    </dgm:pt>
    <dgm:pt modelId="{C4777856-ECE0-4312-936C-B12D357E1F01}" type="pres">
      <dgm:prSet presAssocID="{F949B8E0-D839-4F25-BCD4-0472EBFA8EB3}" presName="node" presStyleLbl="node1" presStyleIdx="6" presStyleCnt="7" custScaleX="133181" custScaleY="149610" custRadScaleRad="102793" custRadScaleInc="-21515">
        <dgm:presLayoutVars>
          <dgm:bulletEnabled val="1"/>
        </dgm:presLayoutVars>
      </dgm:prSet>
      <dgm:spPr>
        <a:xfrm>
          <a:off x="1458261" y="882245"/>
          <a:ext cx="1166812" cy="758428"/>
        </a:xfrm>
        <a:prstGeom prst="roundRect">
          <a:avLst/>
        </a:prstGeom>
      </dgm:spPr>
    </dgm:pt>
    <dgm:pt modelId="{3E8B3F27-993F-41A6-B49B-2756C88C70A9}" type="pres">
      <dgm:prSet presAssocID="{F949B8E0-D839-4F25-BCD4-0472EBFA8EB3}" presName="spNode" presStyleCnt="0"/>
      <dgm:spPr/>
    </dgm:pt>
    <dgm:pt modelId="{6082AAFD-39ED-4943-8782-86C9D9E7C533}" type="pres">
      <dgm:prSet presAssocID="{45AEB719-E19A-44DA-814E-F111D99F26DB}" presName="sibTrans" presStyleLbl="sibTrans1D1" presStyleIdx="6" presStyleCnt="7"/>
      <dgm:spPr/>
    </dgm:pt>
  </dgm:ptLst>
  <dgm:cxnLst>
    <dgm:cxn modelId="{39CCDF11-CAF8-4E3D-941B-7D3D85499F22}" type="presOf" srcId="{5B39D73D-4AD3-4CBD-801F-EB243F370187}" destId="{5619ADA2-0665-405A-9436-8F14510C3840}" srcOrd="0" destOrd="0" presId="urn:microsoft.com/office/officeart/2005/8/layout/cycle5"/>
    <dgm:cxn modelId="{F1A74425-5F7D-4176-8987-AD5ABA02EF11}" srcId="{1E126A01-4F9B-42FF-96A0-C008E238C338}" destId="{759A8F97-C522-4461-9E2B-DB00622D3193}" srcOrd="5" destOrd="0" parTransId="{E32C4692-3234-40B9-9E7A-114ABA4A4AA7}" sibTransId="{CA103722-02E5-4E21-B37D-52365740C3B7}"/>
    <dgm:cxn modelId="{32C05C2B-70C6-42B4-AB09-043989B1DAC8}" type="presOf" srcId="{3851F3BC-F36D-40A9-9872-147A7FD85942}" destId="{07027DC8-F918-4A7E-AA6E-828754247D37}" srcOrd="0" destOrd="0" presId="urn:microsoft.com/office/officeart/2005/8/layout/cycle5"/>
    <dgm:cxn modelId="{A20A952B-87C4-4A37-A5DA-378E70E1E2C9}" srcId="{1E126A01-4F9B-42FF-96A0-C008E238C338}" destId="{3851F3BC-F36D-40A9-9872-147A7FD85942}" srcOrd="0" destOrd="0" parTransId="{96AB9034-837A-47A8-AA77-5B1612DAFB1D}" sibTransId="{B43A1711-8E3F-4761-818B-F4A1458985EA}"/>
    <dgm:cxn modelId="{6ACA662E-FFF1-4B03-B702-F4B58DAC4BD1}" type="presOf" srcId="{F949B8E0-D839-4F25-BCD4-0472EBFA8EB3}" destId="{C4777856-ECE0-4312-936C-B12D357E1F01}" srcOrd="0" destOrd="0" presId="urn:microsoft.com/office/officeart/2005/8/layout/cycle5"/>
    <dgm:cxn modelId="{08AB7138-EE69-4413-A340-F3C3DFFB36D8}" srcId="{1E126A01-4F9B-42FF-96A0-C008E238C338}" destId="{A9CFDAF1-9A58-41C1-A94F-75F2C6D2A2F2}" srcOrd="2" destOrd="0" parTransId="{CD5CD876-9056-4E93-B3DA-DE90182E2BBD}" sibTransId="{29266EC4-926A-461B-9F54-44C7EE1A61C1}"/>
    <dgm:cxn modelId="{A09FCC3F-A174-4B5D-BD00-9397620CD47A}" type="presOf" srcId="{A9CFDAF1-9A58-41C1-A94F-75F2C6D2A2F2}" destId="{AD1D0ED2-10D9-468F-ACB2-E2C8842479E8}" srcOrd="0" destOrd="0" presId="urn:microsoft.com/office/officeart/2005/8/layout/cycle5"/>
    <dgm:cxn modelId="{77B32773-1204-4E2A-90FB-0CE1ACED2B3F}" type="presOf" srcId="{A44AFD26-627E-4CBB-86F5-F51C112617F9}" destId="{9988283F-4A64-4927-9EC2-948FB80692F8}" srcOrd="0" destOrd="0" presId="urn:microsoft.com/office/officeart/2005/8/layout/cycle5"/>
    <dgm:cxn modelId="{5D725353-8B04-4E75-B6F2-020F48814400}" type="presOf" srcId="{1E126A01-4F9B-42FF-96A0-C008E238C338}" destId="{67B97C4E-E881-4570-8305-5A91F55CF1D8}" srcOrd="0" destOrd="0" presId="urn:microsoft.com/office/officeart/2005/8/layout/cycle5"/>
    <dgm:cxn modelId="{C62B4156-3347-4CD3-9F7E-50F94BF23A24}" type="presOf" srcId="{CA103722-02E5-4E21-B37D-52365740C3B7}" destId="{5106CBCE-AC80-472A-8701-771713152C09}" srcOrd="0" destOrd="0" presId="urn:microsoft.com/office/officeart/2005/8/layout/cycle5"/>
    <dgm:cxn modelId="{EDEC4B7D-F784-4134-A8C7-02F1F3FF9169}" type="presOf" srcId="{9039B04E-4F5E-4EF8-A56B-8BAD731B9236}" destId="{33FAE94F-338C-4B01-922A-F7A0C5614640}" srcOrd="0" destOrd="0" presId="urn:microsoft.com/office/officeart/2005/8/layout/cycle5"/>
    <dgm:cxn modelId="{41823AA9-6231-4334-9F72-9612503367A2}" type="presOf" srcId="{9AAB088C-48C4-464C-8487-6B281AC068C2}" destId="{DFE00628-1FE3-498D-9D17-28A80CF7B1B4}" srcOrd="0" destOrd="0" presId="urn:microsoft.com/office/officeart/2005/8/layout/cycle5"/>
    <dgm:cxn modelId="{A28C3EAB-A4FC-4A2B-871B-208EBA5D105E}" type="presOf" srcId="{45AEB719-E19A-44DA-814E-F111D99F26DB}" destId="{6082AAFD-39ED-4943-8782-86C9D9E7C533}" srcOrd="0" destOrd="0" presId="urn:microsoft.com/office/officeart/2005/8/layout/cycle5"/>
    <dgm:cxn modelId="{75E159AE-871D-48C4-9A46-ED4AAD0F7806}" srcId="{1E126A01-4F9B-42FF-96A0-C008E238C338}" destId="{F949B8E0-D839-4F25-BCD4-0472EBFA8EB3}" srcOrd="6" destOrd="0" parTransId="{4022223F-8421-41E8-B751-9B9BC6CA41A9}" sibTransId="{45AEB719-E19A-44DA-814E-F111D99F26DB}"/>
    <dgm:cxn modelId="{5D5A2DB8-6CBB-46C8-8A2B-2EDF64EB0FA3}" type="presOf" srcId="{29266EC4-926A-461B-9F54-44C7EE1A61C1}" destId="{A961CA47-3351-458F-BABA-FD961A2865D5}" srcOrd="0" destOrd="0" presId="urn:microsoft.com/office/officeart/2005/8/layout/cycle5"/>
    <dgm:cxn modelId="{E4CBBEBA-D5F9-4B3B-BE98-1A4C45992DA1}" srcId="{1E126A01-4F9B-42FF-96A0-C008E238C338}" destId="{9039B04E-4F5E-4EF8-A56B-8BAD731B9236}" srcOrd="1" destOrd="0" parTransId="{2D0D6E62-489C-4791-8C95-78E0A0E96BFD}" sibTransId="{B093DD26-6B54-43CF-A65D-73EBC9CFACA0}"/>
    <dgm:cxn modelId="{778AB0BD-9291-41B3-976C-BB8ED67CE2C0}" srcId="{1E126A01-4F9B-42FF-96A0-C008E238C338}" destId="{9AAB088C-48C4-464C-8487-6B281AC068C2}" srcOrd="3" destOrd="0" parTransId="{9FCE4AAD-C8C9-4C24-AAC4-FCA491E12DE8}" sibTransId="{A44AFD26-627E-4CBB-86F5-F51C112617F9}"/>
    <dgm:cxn modelId="{E5129EBE-6A8D-41DB-8D13-8B2E2DBF5431}" type="presOf" srcId="{B093DD26-6B54-43CF-A65D-73EBC9CFACA0}" destId="{73A6A774-9FF6-488E-91B6-B73EBBDAE3E7}" srcOrd="0" destOrd="0" presId="urn:microsoft.com/office/officeart/2005/8/layout/cycle5"/>
    <dgm:cxn modelId="{6365B6D1-3247-4CB3-A583-C02840676C04}" type="presOf" srcId="{80403253-ED43-4966-98C2-785B190C69A0}" destId="{672294CD-37CF-41A2-8FC4-E3FC40EA4641}" srcOrd="0" destOrd="0" presId="urn:microsoft.com/office/officeart/2005/8/layout/cycle5"/>
    <dgm:cxn modelId="{52F3DED1-0131-4C16-8E64-62DC4AF69F5B}" srcId="{1E126A01-4F9B-42FF-96A0-C008E238C338}" destId="{80403253-ED43-4966-98C2-785B190C69A0}" srcOrd="4" destOrd="0" parTransId="{BD0956DB-896A-4B42-9DC0-9D9F8D913C80}" sibTransId="{5B39D73D-4AD3-4CBD-801F-EB243F370187}"/>
    <dgm:cxn modelId="{7681BCE5-6C03-464C-994F-A76654A23E5C}" type="presOf" srcId="{B43A1711-8E3F-4761-818B-F4A1458985EA}" destId="{43B36207-1F88-4C5B-8739-B9989591C017}" srcOrd="0" destOrd="0" presId="urn:microsoft.com/office/officeart/2005/8/layout/cycle5"/>
    <dgm:cxn modelId="{2E5A5FFE-EBAE-41CB-98F8-F7A7351AB2CF}" type="presOf" srcId="{759A8F97-C522-4461-9E2B-DB00622D3193}" destId="{EE030F6C-412E-496B-841B-56B1F968E958}" srcOrd="0" destOrd="0" presId="urn:microsoft.com/office/officeart/2005/8/layout/cycle5"/>
    <dgm:cxn modelId="{278E670B-29FD-4D94-9FB0-D88FE3C9BBCF}" type="presParOf" srcId="{67B97C4E-E881-4570-8305-5A91F55CF1D8}" destId="{07027DC8-F918-4A7E-AA6E-828754247D37}" srcOrd="0" destOrd="0" presId="urn:microsoft.com/office/officeart/2005/8/layout/cycle5"/>
    <dgm:cxn modelId="{07309DA0-3EEF-4391-B7B8-F7AC7918E56F}" type="presParOf" srcId="{67B97C4E-E881-4570-8305-5A91F55CF1D8}" destId="{C1A4CA83-C16F-4FAB-B1F1-03F74750B984}" srcOrd="1" destOrd="0" presId="urn:microsoft.com/office/officeart/2005/8/layout/cycle5"/>
    <dgm:cxn modelId="{4777D8CE-FD03-4693-B379-3787CC89769C}" type="presParOf" srcId="{67B97C4E-E881-4570-8305-5A91F55CF1D8}" destId="{43B36207-1F88-4C5B-8739-B9989591C017}" srcOrd="2" destOrd="0" presId="urn:microsoft.com/office/officeart/2005/8/layout/cycle5"/>
    <dgm:cxn modelId="{55C62619-A5BE-4E91-A7BF-6AB12277F8DB}" type="presParOf" srcId="{67B97C4E-E881-4570-8305-5A91F55CF1D8}" destId="{33FAE94F-338C-4B01-922A-F7A0C5614640}" srcOrd="3" destOrd="0" presId="urn:microsoft.com/office/officeart/2005/8/layout/cycle5"/>
    <dgm:cxn modelId="{AE73EB81-D587-4908-83EA-EB23FBCAFA6B}" type="presParOf" srcId="{67B97C4E-E881-4570-8305-5A91F55CF1D8}" destId="{C0BA97CD-BDE8-4E7D-A516-EFFB51727120}" srcOrd="4" destOrd="0" presId="urn:microsoft.com/office/officeart/2005/8/layout/cycle5"/>
    <dgm:cxn modelId="{79C8CA42-0E6E-43A3-B51F-F5DDEAD195C3}" type="presParOf" srcId="{67B97C4E-E881-4570-8305-5A91F55CF1D8}" destId="{73A6A774-9FF6-488E-91B6-B73EBBDAE3E7}" srcOrd="5" destOrd="0" presId="urn:microsoft.com/office/officeart/2005/8/layout/cycle5"/>
    <dgm:cxn modelId="{EB7C66EA-D0A5-4D8D-925A-C98E70A1150C}" type="presParOf" srcId="{67B97C4E-E881-4570-8305-5A91F55CF1D8}" destId="{AD1D0ED2-10D9-468F-ACB2-E2C8842479E8}" srcOrd="6" destOrd="0" presId="urn:microsoft.com/office/officeart/2005/8/layout/cycle5"/>
    <dgm:cxn modelId="{C0B013AD-7D72-4D3D-A4EE-D4B74805271B}" type="presParOf" srcId="{67B97C4E-E881-4570-8305-5A91F55CF1D8}" destId="{A3D17F84-92E0-4FCE-8275-8D7721EFCD73}" srcOrd="7" destOrd="0" presId="urn:microsoft.com/office/officeart/2005/8/layout/cycle5"/>
    <dgm:cxn modelId="{ED8DA17B-1411-474B-B706-8442614C69D9}" type="presParOf" srcId="{67B97C4E-E881-4570-8305-5A91F55CF1D8}" destId="{A961CA47-3351-458F-BABA-FD961A2865D5}" srcOrd="8" destOrd="0" presId="urn:microsoft.com/office/officeart/2005/8/layout/cycle5"/>
    <dgm:cxn modelId="{CCAB537A-8BCA-4053-BECC-81CF3EB90A67}" type="presParOf" srcId="{67B97C4E-E881-4570-8305-5A91F55CF1D8}" destId="{DFE00628-1FE3-498D-9D17-28A80CF7B1B4}" srcOrd="9" destOrd="0" presId="urn:microsoft.com/office/officeart/2005/8/layout/cycle5"/>
    <dgm:cxn modelId="{987EB33A-A429-4FBF-9F87-08E78FBB27E8}" type="presParOf" srcId="{67B97C4E-E881-4570-8305-5A91F55CF1D8}" destId="{D68A6711-4F62-47BC-BC2E-8FCFBB87BED4}" srcOrd="10" destOrd="0" presId="urn:microsoft.com/office/officeart/2005/8/layout/cycle5"/>
    <dgm:cxn modelId="{DEADBC6C-CB07-45A6-90F9-BA21DC43B56B}" type="presParOf" srcId="{67B97C4E-E881-4570-8305-5A91F55CF1D8}" destId="{9988283F-4A64-4927-9EC2-948FB80692F8}" srcOrd="11" destOrd="0" presId="urn:microsoft.com/office/officeart/2005/8/layout/cycle5"/>
    <dgm:cxn modelId="{8006A345-8C63-4C46-9E8D-7C316C80B120}" type="presParOf" srcId="{67B97C4E-E881-4570-8305-5A91F55CF1D8}" destId="{672294CD-37CF-41A2-8FC4-E3FC40EA4641}" srcOrd="12" destOrd="0" presId="urn:microsoft.com/office/officeart/2005/8/layout/cycle5"/>
    <dgm:cxn modelId="{89DD8D16-19A7-4B7F-B30D-6D41436AFC3B}" type="presParOf" srcId="{67B97C4E-E881-4570-8305-5A91F55CF1D8}" destId="{983D29B6-58DC-44BE-8383-C78676F0AA5D}" srcOrd="13" destOrd="0" presId="urn:microsoft.com/office/officeart/2005/8/layout/cycle5"/>
    <dgm:cxn modelId="{947ACC50-E818-4A0D-9B8C-47B744D79529}" type="presParOf" srcId="{67B97C4E-E881-4570-8305-5A91F55CF1D8}" destId="{5619ADA2-0665-405A-9436-8F14510C3840}" srcOrd="14" destOrd="0" presId="urn:microsoft.com/office/officeart/2005/8/layout/cycle5"/>
    <dgm:cxn modelId="{FE30AFC2-5A2B-40E4-955E-C115D605D7AC}" type="presParOf" srcId="{67B97C4E-E881-4570-8305-5A91F55CF1D8}" destId="{EE030F6C-412E-496B-841B-56B1F968E958}" srcOrd="15" destOrd="0" presId="urn:microsoft.com/office/officeart/2005/8/layout/cycle5"/>
    <dgm:cxn modelId="{0E67832E-F4B7-4637-86A3-32EDB1D79AD5}" type="presParOf" srcId="{67B97C4E-E881-4570-8305-5A91F55CF1D8}" destId="{14C29AD3-6911-42DA-A148-7534FD95AE8F}" srcOrd="16" destOrd="0" presId="urn:microsoft.com/office/officeart/2005/8/layout/cycle5"/>
    <dgm:cxn modelId="{A4B63A57-5BE4-403D-BC22-41D2153B4604}" type="presParOf" srcId="{67B97C4E-E881-4570-8305-5A91F55CF1D8}" destId="{5106CBCE-AC80-472A-8701-771713152C09}" srcOrd="17" destOrd="0" presId="urn:microsoft.com/office/officeart/2005/8/layout/cycle5"/>
    <dgm:cxn modelId="{177F9231-6023-4477-A837-4DA0E1F01E2D}" type="presParOf" srcId="{67B97C4E-E881-4570-8305-5A91F55CF1D8}" destId="{C4777856-ECE0-4312-936C-B12D357E1F01}" srcOrd="18" destOrd="0" presId="urn:microsoft.com/office/officeart/2005/8/layout/cycle5"/>
    <dgm:cxn modelId="{9A788482-6EFB-45B4-8F1E-0DB6813A46F7}" type="presParOf" srcId="{67B97C4E-E881-4570-8305-5A91F55CF1D8}" destId="{3E8B3F27-993F-41A6-B49B-2756C88C70A9}" srcOrd="19" destOrd="0" presId="urn:microsoft.com/office/officeart/2005/8/layout/cycle5"/>
    <dgm:cxn modelId="{D0E720AD-0C7A-4A68-981C-3C3669F1008C}" type="presParOf" srcId="{67B97C4E-E881-4570-8305-5A91F55CF1D8}" destId="{6082AAFD-39ED-4943-8782-86C9D9E7C53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89C10-C376-4198-A010-8E56D9C701CD}">
      <dsp:nvSpPr>
        <dsp:cNvPr id="0" name=""/>
        <dsp:cNvSpPr/>
      </dsp:nvSpPr>
      <dsp:spPr>
        <a:xfrm>
          <a:off x="0" y="0"/>
          <a:ext cx="6068265" cy="1347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20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</a:t>
          </a:r>
          <a: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Cft onderzoek begroting 2014 op 	verzoek van de Gouverneur van 	Aruba.</a:t>
          </a:r>
          <a:b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Conclusie:</a:t>
          </a:r>
          <a:b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Schuldquote van meer dan 80%</a:t>
          </a:r>
        </a:p>
      </dsp:txBody>
      <dsp:txXfrm>
        <a:off x="39479" y="39479"/>
        <a:ext cx="4613746" cy="1268970"/>
      </dsp:txXfrm>
    </dsp:sp>
    <dsp:sp modelId="{7418AEB5-3B6D-4EAD-95CA-174E19E2515D}">
      <dsp:nvSpPr>
        <dsp:cNvPr id="0" name=""/>
        <dsp:cNvSpPr/>
      </dsp:nvSpPr>
      <dsp:spPr>
        <a:xfrm>
          <a:off x="535435" y="1572583"/>
          <a:ext cx="6068265" cy="1347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20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</a:t>
          </a:r>
          <a: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Aanbevelingen gericht op 	begrotings-evenwicht: 		Balanced budget akkoord.</a:t>
          </a:r>
          <a:b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b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</a:br>
          <a:r>
            <a:rPr lang="nl-NL" sz="18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Witte donderdag protocol</a:t>
          </a:r>
        </a:p>
      </dsp:txBody>
      <dsp:txXfrm>
        <a:off x="574914" y="1612062"/>
        <a:ext cx="4577718" cy="1268970"/>
      </dsp:txXfrm>
    </dsp:sp>
    <dsp:sp modelId="{286A1168-9548-4F16-8594-DCECADF30D56}">
      <dsp:nvSpPr>
        <dsp:cNvPr id="0" name=""/>
        <dsp:cNvSpPr/>
      </dsp:nvSpPr>
      <dsp:spPr>
        <a:xfrm>
          <a:off x="1070870" y="3145167"/>
          <a:ext cx="6068265" cy="1347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nl-NL" sz="20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	Protocol 2 mei 2015 en 		LAft in werking per 		1 augustus 2015</a:t>
          </a:r>
        </a:p>
      </dsp:txBody>
      <dsp:txXfrm>
        <a:off x="1110349" y="3184646"/>
        <a:ext cx="4577718" cy="1268970"/>
      </dsp:txXfrm>
    </dsp:sp>
    <dsp:sp modelId="{0AB5C02C-B7EA-4B1A-82EF-2BC3C8E98214}">
      <dsp:nvSpPr>
        <dsp:cNvPr id="0" name=""/>
        <dsp:cNvSpPr/>
      </dsp:nvSpPr>
      <dsp:spPr>
        <a:xfrm>
          <a:off x="5192111" y="1022179"/>
          <a:ext cx="876153" cy="8761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>
            <a:latin typeface="+mn-lt"/>
          </a:endParaRPr>
        </a:p>
      </dsp:txBody>
      <dsp:txXfrm>
        <a:off x="5389245" y="1022179"/>
        <a:ext cx="481885" cy="659305"/>
      </dsp:txXfrm>
    </dsp:sp>
    <dsp:sp modelId="{831900C1-9BC1-4A99-8583-0AA1EF9867EE}">
      <dsp:nvSpPr>
        <dsp:cNvPr id="0" name=""/>
        <dsp:cNvSpPr/>
      </dsp:nvSpPr>
      <dsp:spPr>
        <a:xfrm>
          <a:off x="5727547" y="2585776"/>
          <a:ext cx="876153" cy="8761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>
            <a:latin typeface="+mn-lt"/>
          </a:endParaRPr>
        </a:p>
      </dsp:txBody>
      <dsp:txXfrm>
        <a:off x="5924681" y="2585776"/>
        <a:ext cx="481885" cy="659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27DC8-F918-4A7E-AA6E-828754247D37}">
      <dsp:nvSpPr>
        <dsp:cNvPr id="0" name=""/>
        <dsp:cNvSpPr/>
      </dsp:nvSpPr>
      <dsp:spPr>
        <a:xfrm>
          <a:off x="2951431" y="-158207"/>
          <a:ext cx="1482085" cy="1026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Vastgestelde jaarrekening (31 augustus)</a:t>
          </a:r>
          <a:endParaRPr lang="nl-N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1520" y="-108118"/>
        <a:ext cx="1381907" cy="925891"/>
      </dsp:txXfrm>
    </dsp:sp>
    <dsp:sp modelId="{43B36207-1F88-4C5B-8739-B9989591C017}">
      <dsp:nvSpPr>
        <dsp:cNvPr id="0" name=""/>
        <dsp:cNvSpPr/>
      </dsp:nvSpPr>
      <dsp:spPr>
        <a:xfrm>
          <a:off x="1761013" y="425136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2777831" y="88776"/>
              </a:moveTo>
              <a:arcTo wR="2164318" hR="2164318" stAng="17188034" swAng="52202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AE94F-338C-4B01-922A-F7A0C5614640}">
      <dsp:nvSpPr>
        <dsp:cNvPr id="0" name=""/>
        <dsp:cNvSpPr/>
      </dsp:nvSpPr>
      <dsp:spPr>
        <a:xfrm>
          <a:off x="4618860" y="679450"/>
          <a:ext cx="1780870" cy="11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Vastgestelde begroting (15 december)</a:t>
          </a:r>
          <a:endParaRPr lang="nl-N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3136" y="733726"/>
        <a:ext cx="1672318" cy="1003288"/>
      </dsp:txXfrm>
    </dsp:sp>
    <dsp:sp modelId="{73A6A774-9FF6-488E-91B6-B73EBBDAE3E7}">
      <dsp:nvSpPr>
        <dsp:cNvPr id="0" name=""/>
        <dsp:cNvSpPr/>
      </dsp:nvSpPr>
      <dsp:spPr>
        <a:xfrm>
          <a:off x="1524686" y="127503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4293897" y="1778098"/>
              </a:moveTo>
              <a:arcTo wR="2164318" hR="2164318" stAng="20983235" swAng="559420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D0ED2-10D9-468F-ACB2-E2C8842479E8}">
      <dsp:nvSpPr>
        <dsp:cNvPr id="0" name=""/>
        <dsp:cNvSpPr/>
      </dsp:nvSpPr>
      <dsp:spPr>
        <a:xfrm>
          <a:off x="4957015" y="2372503"/>
          <a:ext cx="1691026" cy="1256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Vierde uitvoerings-rapportage (15 februari) </a:t>
          </a:r>
          <a:endParaRPr lang="nl-N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18352" y="2433840"/>
        <a:ext cx="1568352" cy="1133821"/>
      </dsp:txXfrm>
    </dsp:sp>
    <dsp:sp modelId="{A961CA47-3351-458F-BABA-FD961A2865D5}">
      <dsp:nvSpPr>
        <dsp:cNvPr id="0" name=""/>
        <dsp:cNvSpPr/>
      </dsp:nvSpPr>
      <dsp:spPr>
        <a:xfrm>
          <a:off x="1451856" y="493901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4066709" y="3196394"/>
              </a:moveTo>
              <a:arcTo wR="2164318" hR="2164318" stAng="1708831" swAng="33009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00628-1FE3-498D-9D17-28A80CF7B1B4}">
      <dsp:nvSpPr>
        <dsp:cNvPr id="0" name=""/>
        <dsp:cNvSpPr/>
      </dsp:nvSpPr>
      <dsp:spPr>
        <a:xfrm>
          <a:off x="3898777" y="3924643"/>
          <a:ext cx="1584741" cy="1085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Eerste uitvoerings-rapportage en BW (15 mei) </a:t>
          </a:r>
          <a:endParaRPr lang="nl-N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51788" y="3977654"/>
        <a:ext cx="1478719" cy="979910"/>
      </dsp:txXfrm>
    </dsp:sp>
    <dsp:sp modelId="{9988283F-4A64-4927-9EC2-948FB80692F8}">
      <dsp:nvSpPr>
        <dsp:cNvPr id="0" name=""/>
        <dsp:cNvSpPr/>
      </dsp:nvSpPr>
      <dsp:spPr>
        <a:xfrm>
          <a:off x="1464508" y="387158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2345849" y="4321010"/>
              </a:moveTo>
              <a:arcTo wR="2164318" hR="2164318" stAng="5111321" swAng="424919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294CD-37CF-41A2-8FC4-E3FC40EA4641}">
      <dsp:nvSpPr>
        <dsp:cNvPr id="0" name=""/>
        <dsp:cNvSpPr/>
      </dsp:nvSpPr>
      <dsp:spPr>
        <a:xfrm>
          <a:off x="1882553" y="3906424"/>
          <a:ext cx="1571778" cy="1125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Tweede uitvoerings-rapportage en BW (15 aug.)</a:t>
          </a:r>
          <a:endParaRPr lang="nl-N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37491" y="3961362"/>
        <a:ext cx="1461902" cy="1015532"/>
      </dsp:txXfrm>
    </dsp:sp>
    <dsp:sp modelId="{5619ADA2-0665-405A-9436-8F14510C3840}">
      <dsp:nvSpPr>
        <dsp:cNvPr id="0" name=""/>
        <dsp:cNvSpPr/>
      </dsp:nvSpPr>
      <dsp:spPr>
        <a:xfrm>
          <a:off x="1613626" y="534627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322691" y="3301281"/>
              </a:moveTo>
              <a:arcTo wR="2164318" hR="2164318" stAng="8898606" swAng="400820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30F6C-412E-496B-841B-56B1F968E958}">
      <dsp:nvSpPr>
        <dsp:cNvPr id="0" name=""/>
        <dsp:cNvSpPr/>
      </dsp:nvSpPr>
      <dsp:spPr>
        <a:xfrm>
          <a:off x="819558" y="2464246"/>
          <a:ext cx="1525724" cy="1073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Derde uitvoerings-rapportage en BW (15 november</a:t>
          </a:r>
          <a:endParaRPr lang="nl-NL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1938" y="2516626"/>
        <a:ext cx="1420964" cy="968248"/>
      </dsp:txXfrm>
    </dsp:sp>
    <dsp:sp modelId="{5106CBCE-AC80-472A-8701-771713152C09}">
      <dsp:nvSpPr>
        <dsp:cNvPr id="0" name=""/>
        <dsp:cNvSpPr/>
      </dsp:nvSpPr>
      <dsp:spPr>
        <a:xfrm>
          <a:off x="1523681" y="150403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84" y="2183499"/>
              </a:moveTo>
              <a:arcTo wR="2164318" hR="2164318" stAng="10769533" swAng="625633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77856-ECE0-4312-936C-B12D357E1F01}">
      <dsp:nvSpPr>
        <dsp:cNvPr id="0" name=""/>
        <dsp:cNvSpPr/>
      </dsp:nvSpPr>
      <dsp:spPr>
        <a:xfrm>
          <a:off x="1090466" y="679448"/>
          <a:ext cx="1553972" cy="1134684"/>
        </a:xfrm>
        <a:prstGeom prst="roundRect">
          <a:avLst/>
        </a:prstGeom>
        <a:solidFill>
          <a:srgbClr val="FE8637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prstClr val="white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Ontwerp-begroting</a:t>
          </a:r>
          <a:r>
            <a:rPr lang="nl-NL" sz="1400" kern="1200" dirty="0">
              <a:solidFill>
                <a:prstClr val="white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 </a:t>
          </a:r>
        </a:p>
      </dsp:txBody>
      <dsp:txXfrm>
        <a:off x="1145857" y="734839"/>
        <a:ext cx="1443190" cy="1023902"/>
      </dsp:txXfrm>
    </dsp:sp>
    <dsp:sp modelId="{6082AAFD-39ED-4943-8782-86C9D9E7C533}">
      <dsp:nvSpPr>
        <dsp:cNvPr id="0" name=""/>
        <dsp:cNvSpPr/>
      </dsp:nvSpPr>
      <dsp:spPr>
        <a:xfrm>
          <a:off x="1294804" y="425255"/>
          <a:ext cx="4328636" cy="4328636"/>
        </a:xfrm>
        <a:custGeom>
          <a:avLst/>
          <a:gdLst/>
          <a:ahLst/>
          <a:cxnLst/>
          <a:rect l="0" t="0" r="0" b="0"/>
          <a:pathLst>
            <a:path>
              <a:moveTo>
                <a:pt x="1244181" y="205333"/>
              </a:moveTo>
              <a:arcTo wR="2164318" hR="2164318" stAng="14690431" swAng="5222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7" y="1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/>
          <a:lstStyle>
            <a:lvl1pPr algn="r">
              <a:defRPr sz="1200"/>
            </a:lvl1pPr>
          </a:lstStyle>
          <a:p>
            <a:pPr>
              <a:defRPr/>
            </a:pPr>
            <a:fld id="{832BBD69-3775-4C96-A228-4CBFE7BE4984}" type="datetimeFigureOut">
              <a:rPr lang="en-US"/>
              <a:pPr>
                <a:defRPr/>
              </a:pPr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79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7" y="9376979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 anchor="b"/>
          <a:lstStyle>
            <a:lvl1pPr algn="r">
              <a:defRPr sz="1200"/>
            </a:lvl1pPr>
          </a:lstStyle>
          <a:p>
            <a:pPr>
              <a:defRPr/>
            </a:pPr>
            <a:fld id="{F41617E5-C4AD-4A1F-970D-18CAD4EC64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1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/>
          <a:lstStyle>
            <a:lvl1pPr algn="r">
              <a:defRPr sz="1200"/>
            </a:lvl1pPr>
          </a:lstStyle>
          <a:p>
            <a:pPr>
              <a:defRPr/>
            </a:pPr>
            <a:fld id="{6BE56C7E-B78A-4A5D-8107-9C2EF75774EF}" type="datetimeFigureOut">
              <a:rPr lang="en-US"/>
              <a:pPr>
                <a:defRPr/>
              </a:pPr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3" tIns="46277" rIns="92553" bIns="462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8155" y="4690071"/>
            <a:ext cx="5332778" cy="4442225"/>
          </a:xfrm>
          <a:prstGeom prst="rect">
            <a:avLst/>
          </a:prstGeom>
        </p:spPr>
        <p:txBody>
          <a:bodyPr vert="horz" lIns="92553" tIns="46277" rIns="92553" bIns="4627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9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376979"/>
            <a:ext cx="2890665" cy="494107"/>
          </a:xfrm>
          <a:prstGeom prst="rect">
            <a:avLst/>
          </a:prstGeom>
        </p:spPr>
        <p:txBody>
          <a:bodyPr vert="horz" lIns="92553" tIns="46277" rIns="92553" bIns="46277" rtlCol="0" anchor="b"/>
          <a:lstStyle>
            <a:lvl1pPr algn="r">
              <a:defRPr sz="1200"/>
            </a:lvl1pPr>
          </a:lstStyle>
          <a:p>
            <a:pPr>
              <a:defRPr/>
            </a:pPr>
            <a:fld id="{74926037-65D0-4A78-8A86-B8814BF6E0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/>
              <a:buChar char="Ø"/>
            </a:pPr>
            <a:endParaRPr lang="nl-NL" noProof="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90B8C3-2661-4206-B8CF-14EAA1D827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6037-65D0-4A78-8A86-B8814BF6E0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Transparant</a:t>
            </a:r>
            <a:r>
              <a:rPr lang="en-US" dirty="0"/>
              <a:t>, </a:t>
            </a:r>
            <a:r>
              <a:rPr lang="en-US" dirty="0" err="1"/>
              <a:t>Professioneel</a:t>
            </a:r>
            <a:r>
              <a:rPr lang="en-US" dirty="0"/>
              <a:t>, </a:t>
            </a:r>
            <a:r>
              <a:rPr lang="en-US" dirty="0" err="1"/>
              <a:t>Onafhankelijk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26037-65D0-4A78-8A86-B8814BF6E0D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>
                <a:ea typeface="Verdana" panose="020B0604030504040204" pitchFamily="34" charset="0"/>
              </a:rPr>
              <a:t>It takes </a:t>
            </a:r>
            <a:r>
              <a:rPr lang="nl-NL" sz="1200" dirty="0" err="1">
                <a:ea typeface="Verdana" panose="020B0604030504040204" pitchFamily="34" charset="0"/>
              </a:rPr>
              <a:t>two</a:t>
            </a:r>
            <a:r>
              <a:rPr lang="nl-NL" sz="1200" dirty="0">
                <a:ea typeface="Verdana" panose="020B0604030504040204" pitchFamily="34" charset="0"/>
              </a:rPr>
              <a:t> </a:t>
            </a:r>
            <a:r>
              <a:rPr lang="nl-NL" sz="1200" dirty="0" err="1">
                <a:ea typeface="Verdana" panose="020B0604030504040204" pitchFamily="34" charset="0"/>
              </a:rPr>
              <a:t>to</a:t>
            </a:r>
            <a:r>
              <a:rPr lang="nl-NL" sz="1200" dirty="0">
                <a:ea typeface="Verdana" panose="020B0604030504040204" pitchFamily="34" charset="0"/>
              </a:rPr>
              <a:t> tango, but … </a:t>
            </a:r>
          </a:p>
          <a:p>
            <a:pPr marL="0" indent="0">
              <a:buNone/>
            </a:pPr>
            <a:r>
              <a:rPr lang="nl-NL" sz="1200" dirty="0">
                <a:ea typeface="Verdana" panose="020B0604030504040204" pitchFamily="34" charset="0"/>
              </a:rPr>
              <a:t>… dancing </a:t>
            </a:r>
            <a:r>
              <a:rPr lang="nl-NL" sz="1200" dirty="0" err="1">
                <a:ea typeface="Verdana" panose="020B0604030504040204" pitchFamily="34" charset="0"/>
              </a:rPr>
              <a:t>lessons</a:t>
            </a:r>
            <a:r>
              <a:rPr lang="nl-NL" sz="1200" dirty="0">
                <a:ea typeface="Verdana" panose="020B0604030504040204" pitchFamily="34" charset="0"/>
              </a:rPr>
              <a:t> </a:t>
            </a:r>
            <a:r>
              <a:rPr lang="nl-NL" sz="1200" dirty="0" err="1">
                <a:ea typeface="Verdana" panose="020B0604030504040204" pitchFamily="34" charset="0"/>
              </a:rPr>
              <a:t>too</a:t>
            </a:r>
            <a:r>
              <a:rPr lang="nl-NL" sz="1200" dirty="0">
                <a:ea typeface="Verdana" panose="020B0604030504040204" pitchFamily="34" charset="0"/>
              </a:rPr>
              <a:t>!</a:t>
            </a:r>
          </a:p>
          <a:p>
            <a:pPr marL="0" indent="0">
              <a:buNone/>
            </a:pPr>
            <a:endParaRPr lang="en-US" sz="1200" dirty="0">
              <a:ea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926037-65D0-4A78-8A86-B8814BF6E0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4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25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28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30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3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4EE9-AAA2-4F09-A898-1672A27037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B8BF-0A30-42A5-A8A6-E0EF1ADC26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01F7-6FC8-4D64-83F6-A211C4C7D2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5A913A-5527-4306-8E7A-AD7F06A338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6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2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2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2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27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2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29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30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traight Connector 31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371C-FACD-454C-9358-2D1418F877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C3A8-C94E-4981-8A7B-2D83964BE2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59CD-C5DB-4901-8CC5-74AB978C3B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0ACB70-8B36-4891-978D-A32C69576A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B44B-4625-4BD0-A8C6-35DD2DAF14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2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650DE-4A3E-4B39-B988-B439C0D333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14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1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753D35-530D-4C04-BB1D-2193980977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CE20ED-2C7C-4EC9-859D-17E030D863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6172200" cy="43204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nl-NL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nl-NL" sz="14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Houdbare overheidsfinanciën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‘it takes two to tango, </a:t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but dancing lessons too’</a:t>
            </a:r>
            <a:br>
              <a:rPr lang="nl-NL" sz="2200" dirty="0"/>
            </a:br>
            <a:br>
              <a:rPr lang="nl-NL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b="0" dirty="0">
                <a:latin typeface="Calibri" panose="020F0502020204030204" pitchFamily="34" charset="0"/>
                <a:cs typeface="Calibri" panose="020F0502020204030204" pitchFamily="34" charset="0"/>
              </a:rPr>
              <a:t>Prof. dr. R.H.J.M. Gradus</a:t>
            </a:r>
            <a:br>
              <a:rPr lang="nl-NL" sz="1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600" b="0" dirty="0">
                <a:latin typeface="Calibri" panose="020F0502020204030204" pitchFamily="34" charset="0"/>
                <a:cs typeface="Calibri" panose="020F0502020204030204" pitchFamily="34" charset="0"/>
              </a:rPr>
              <a:t>Voorzitter C(A)</a:t>
            </a:r>
            <a:r>
              <a:rPr lang="nl-NL" sz="16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ft</a:t>
            </a:r>
            <a:br>
              <a:rPr lang="nl-NL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6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Presentatie University of Curaçao</a:t>
            </a:r>
            <a:br>
              <a:rPr lang="nl-NL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7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 dirty="0"/>
          </a:p>
        </p:txBody>
      </p:sp>
      <p:pic>
        <p:nvPicPr>
          <p:cNvPr id="5" name="Afbeelding 4" descr="C:\Users\cftuser04\AppData\Local\Microsoft\Windows\Temporary Internet Files\Content.Word\Logo-CFT-RGB_update-2015.jpg">
            <a:extLst>
              <a:ext uri="{FF2B5EF4-FFF2-40B4-BE49-F238E27FC236}">
                <a16:creationId xmlns:a16="http://schemas.microsoft.com/office/drawing/2014/main" id="{70AD2654-365A-4359-8B25-30C66AD7ED7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5354"/>
            <a:ext cx="1368152" cy="13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813D5-9EE0-4BE4-9225-A2D63478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College Aruba financieel toezicht 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7C8F63-4F39-4F37-895E-5FDD0F8E29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767" y="16288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Wettelijke basis: Landsverordening Aruba tijdelijk financieel toezicht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745D7-649E-44E8-BEA0-67864E52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51386D-73F6-40B5-BAB2-92DA7D65C1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9863A1-CB38-4908-AAFD-8EED0FFFA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AD16CA-5A89-4540-B7E5-F619E06BD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157988" cy="48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7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765E6C6-E5A2-4F73-AA37-5AEFBBA8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5783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Taken Colleges financieel toezicht Landen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EDAFC2-B2F1-4102-8626-61900275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913A-5527-4306-8E7A-AD7F06A338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Colleges financieel toezicht</a:t>
            </a:r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685B9F0A-E4A2-49EB-B3E6-211B78BAA71D}"/>
              </a:ext>
            </a:extLst>
          </p:cNvPr>
          <p:cNvSpPr/>
          <p:nvPr/>
        </p:nvSpPr>
        <p:spPr>
          <a:xfrm>
            <a:off x="5929906" y="1775839"/>
            <a:ext cx="2592288" cy="1126704"/>
          </a:xfrm>
          <a:prstGeom prst="cloudCallout">
            <a:avLst>
              <a:gd name="adj1" fmla="val -24247"/>
              <a:gd name="adj2" fmla="val 6860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controleert &amp; signaleert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238F97F0-3922-40FE-BFC2-F73EA5179CB3}"/>
              </a:ext>
            </a:extLst>
          </p:cNvPr>
          <p:cNvSpPr/>
          <p:nvPr/>
        </p:nvSpPr>
        <p:spPr>
          <a:xfrm>
            <a:off x="3707904" y="1062720"/>
            <a:ext cx="2664296" cy="1126704"/>
          </a:xfrm>
          <a:prstGeom prst="cloudCallout">
            <a:avLst>
              <a:gd name="adj1" fmla="val -8655"/>
              <a:gd name="adj2" fmla="val 94788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Gevraagd en ongevraagd</a:t>
            </a:r>
          </a:p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advies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7F8A3E04-C26F-4694-AADE-60E5B5CB74B2}"/>
              </a:ext>
            </a:extLst>
          </p:cNvPr>
          <p:cNvSpPr/>
          <p:nvPr/>
        </p:nvSpPr>
        <p:spPr>
          <a:xfrm>
            <a:off x="6228184" y="3680421"/>
            <a:ext cx="2606503" cy="2270319"/>
          </a:xfrm>
          <a:prstGeom prst="cloudCallout">
            <a:avLst>
              <a:gd name="adj1" fmla="val -68363"/>
              <a:gd name="adj2" fmla="val 39979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RMR is de feitelijk  toezichthouder</a:t>
            </a:r>
          </a:p>
          <a:p>
            <a:pPr algn="ctr"/>
            <a:r>
              <a:rPr lang="nl-NL" sz="1600" u="sng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kan </a:t>
            </a:r>
            <a:r>
              <a:rPr lang="nl-NL" sz="1600" b="1" u="sng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ingrijpen</a:t>
            </a:r>
            <a:r>
              <a:rPr lang="nl-NL" sz="1600" u="sng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met aanwijzing aan bestuur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dachtewolkje: wolk 16">
            <a:extLst>
              <a:ext uri="{FF2B5EF4-FFF2-40B4-BE49-F238E27FC236}">
                <a16:creationId xmlns:a16="http://schemas.microsoft.com/office/drawing/2014/main" id="{3114C62B-94CA-4863-859B-6717B847F52D}"/>
              </a:ext>
            </a:extLst>
          </p:cNvPr>
          <p:cNvSpPr/>
          <p:nvPr/>
        </p:nvSpPr>
        <p:spPr>
          <a:xfrm>
            <a:off x="3940550" y="2855368"/>
            <a:ext cx="2605396" cy="1650106"/>
          </a:xfrm>
          <a:prstGeom prst="cloudCallout">
            <a:avLst>
              <a:gd name="adj1" fmla="val -23097"/>
              <a:gd name="adj2" fmla="val 70246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 </a:t>
            </a:r>
          </a:p>
          <a:p>
            <a:pPr algn="ctr"/>
            <a:r>
              <a:rPr lang="nl-NL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kan</a:t>
            </a:r>
            <a:r>
              <a:rPr lang="nl-NL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b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adviseren</a:t>
            </a:r>
            <a:r>
              <a:rPr lang="nl-NL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 aanwijzing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edachtewolkje: wolk 17">
            <a:extLst>
              <a:ext uri="{FF2B5EF4-FFF2-40B4-BE49-F238E27FC236}">
                <a16:creationId xmlns:a16="http://schemas.microsoft.com/office/drawing/2014/main" id="{A4D32453-8523-43A7-BFA7-75AAC1DDD70E}"/>
              </a:ext>
            </a:extLst>
          </p:cNvPr>
          <p:cNvSpPr/>
          <p:nvPr/>
        </p:nvSpPr>
        <p:spPr>
          <a:xfrm>
            <a:off x="245952" y="2727005"/>
            <a:ext cx="2207546" cy="1495092"/>
          </a:xfrm>
          <a:prstGeom prst="cloudCallout">
            <a:avLst>
              <a:gd name="adj1" fmla="val 61438"/>
              <a:gd name="adj2" fmla="val 3426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Trusted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Advisor &amp; Ruthless Truthteller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edachtewolkje: wolk 18">
            <a:extLst>
              <a:ext uri="{FF2B5EF4-FFF2-40B4-BE49-F238E27FC236}">
                <a16:creationId xmlns:a16="http://schemas.microsoft.com/office/drawing/2014/main" id="{45B2807F-491B-4FB9-B362-3CDD0E4B8FF1}"/>
              </a:ext>
            </a:extLst>
          </p:cNvPr>
          <p:cNvSpPr/>
          <p:nvPr/>
        </p:nvSpPr>
        <p:spPr>
          <a:xfrm>
            <a:off x="245952" y="1095966"/>
            <a:ext cx="2094100" cy="1391741"/>
          </a:xfrm>
          <a:prstGeom prst="cloudCallout">
            <a:avLst>
              <a:gd name="adj1" fmla="val 33162"/>
              <a:gd name="adj2" fmla="val 54729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Toezicht op gehele begrotings</a:t>
            </a:r>
          </a:p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cyclus 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5C31918E-11ED-47E6-92C3-B3F933C8F90A}"/>
              </a:ext>
            </a:extLst>
          </p:cNvPr>
          <p:cNvSpPr/>
          <p:nvPr/>
        </p:nvSpPr>
        <p:spPr>
          <a:xfrm>
            <a:off x="2267744" y="2043295"/>
            <a:ext cx="2382748" cy="1367420"/>
          </a:xfrm>
          <a:prstGeom prst="cloudCallout">
            <a:avLst>
              <a:gd name="adj1" fmla="val 15892"/>
              <a:gd name="adj2" fmla="val 9917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Toezicht voortgang financieel beheer 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edachtewolkje: wolk 8">
            <a:extLst>
              <a:ext uri="{FF2B5EF4-FFF2-40B4-BE49-F238E27FC236}">
                <a16:creationId xmlns:a16="http://schemas.microsoft.com/office/drawing/2014/main" id="{E91E6142-15E8-418D-BB64-18609A4F30CA}"/>
              </a:ext>
            </a:extLst>
          </p:cNvPr>
          <p:cNvSpPr/>
          <p:nvPr/>
        </p:nvSpPr>
        <p:spPr>
          <a:xfrm>
            <a:off x="755576" y="4098044"/>
            <a:ext cx="2794539" cy="2013871"/>
          </a:xfrm>
          <a:prstGeom prst="cloudCallout">
            <a:avLst>
              <a:gd name="adj1" fmla="val 58683"/>
              <a:gd name="adj2" fmla="val 3271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Toetsen of aan voorwaarden voor lenen wordt voldoen 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7" y="4941168"/>
            <a:ext cx="1365622" cy="14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45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8CB2B-4AA7-47F0-BCB1-31E481DC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College financieel toezicht Bonaire, Sint Eustatius en Saba 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23943-6D76-4874-939A-6CC540882D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Wettelijke basis: Wet financiën openbare lichamen Bonaire, Sint Eustatius en Saba (wet </a:t>
            </a:r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FinBES</a:t>
            </a: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B2F68D-7F2A-498E-94D8-9744FB97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743A5F-EA38-415C-8237-69CDE996E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D09A96-E598-427C-857C-1D5D30A79D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242C8B-C258-4AF9-B0B7-BA0FA60B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" y="1124744"/>
            <a:ext cx="732988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0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378" y="0"/>
            <a:ext cx="9753600" cy="746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674201B6-AB5B-4B23-8222-ED41E0B66F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716" y="6402361"/>
            <a:ext cx="7666682" cy="432048"/>
          </a:xfrm>
        </p:spPr>
        <p:txBody>
          <a:bodyPr/>
          <a:lstStyle/>
          <a:p>
            <a:pPr marL="0" indent="0">
              <a:buNone/>
            </a:pPr>
            <a:r>
              <a:rPr lang="nl-NL" sz="2000" u="sng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Toezicht is NIET tijdelijk – vgl. gemeenten in Europees NL</a:t>
            </a:r>
            <a:endParaRPr lang="en-US" sz="2000" u="sng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87EF92-8A78-44DE-B61F-41AE9B6B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14 juni 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3F5D8F-F3F1-40CF-95D7-49C8132477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Colleges financieel toezicht</a:t>
            </a:r>
          </a:p>
        </p:txBody>
      </p:sp>
      <p:sp>
        <p:nvSpPr>
          <p:cNvPr id="17" name="Tekstballon: rechthoek 16">
            <a:extLst>
              <a:ext uri="{FF2B5EF4-FFF2-40B4-BE49-F238E27FC236}">
                <a16:creationId xmlns:a16="http://schemas.microsoft.com/office/drawing/2014/main" id="{4431EBE3-EA57-4A9A-B117-E91226D760D5}"/>
              </a:ext>
            </a:extLst>
          </p:cNvPr>
          <p:cNvSpPr/>
          <p:nvPr/>
        </p:nvSpPr>
        <p:spPr>
          <a:xfrm>
            <a:off x="61540" y="3697686"/>
            <a:ext cx="1570187" cy="820689"/>
          </a:xfrm>
          <a:prstGeom prst="wedgeRectCallout">
            <a:avLst>
              <a:gd name="adj1" fmla="val 98142"/>
              <a:gd name="adj2" fmla="val -14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Controlerend en corrigerend 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ballon: rechthoek 17">
            <a:extLst>
              <a:ext uri="{FF2B5EF4-FFF2-40B4-BE49-F238E27FC236}">
                <a16:creationId xmlns:a16="http://schemas.microsoft.com/office/drawing/2014/main" id="{A062BD31-8C00-41CD-9978-7F1EF0D0AACE}"/>
              </a:ext>
            </a:extLst>
          </p:cNvPr>
          <p:cNvSpPr/>
          <p:nvPr/>
        </p:nvSpPr>
        <p:spPr>
          <a:xfrm>
            <a:off x="61540" y="1916832"/>
            <a:ext cx="2088232" cy="1328931"/>
          </a:xfrm>
          <a:prstGeom prst="wedgeRectCallout">
            <a:avLst>
              <a:gd name="adj1" fmla="val 63448"/>
              <a:gd name="adj2" fmla="val 76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Toezicht gericht op beheersing begrotingsproces en financieel beheer 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kstballon: rechthoek 18">
            <a:extLst>
              <a:ext uri="{FF2B5EF4-FFF2-40B4-BE49-F238E27FC236}">
                <a16:creationId xmlns:a16="http://schemas.microsoft.com/office/drawing/2014/main" id="{FFE69260-DF45-4C2C-A59C-A8E1F95B7668}"/>
              </a:ext>
            </a:extLst>
          </p:cNvPr>
          <p:cNvSpPr/>
          <p:nvPr/>
        </p:nvSpPr>
        <p:spPr>
          <a:xfrm>
            <a:off x="4418309" y="2255906"/>
            <a:ext cx="2179589" cy="1113057"/>
          </a:xfrm>
          <a:prstGeom prst="wedgeRectCallout">
            <a:avLst>
              <a:gd name="adj1" fmla="val 59464"/>
              <a:gd name="adj2" fmla="val 81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Staatssecretaris keurt de begroting goed; Cft adviseert 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kstballon: rechthoek 19">
            <a:extLst>
              <a:ext uri="{FF2B5EF4-FFF2-40B4-BE49-F238E27FC236}">
                <a16:creationId xmlns:a16="http://schemas.microsoft.com/office/drawing/2014/main" id="{D1366B1A-0073-4AC9-AA4B-B6FBE5E12D95}"/>
              </a:ext>
            </a:extLst>
          </p:cNvPr>
          <p:cNvSpPr/>
          <p:nvPr/>
        </p:nvSpPr>
        <p:spPr>
          <a:xfrm>
            <a:off x="3570260" y="3697686"/>
            <a:ext cx="2736304" cy="1043902"/>
          </a:xfrm>
          <a:prstGeom prst="wedgeRectCallout">
            <a:avLst>
              <a:gd name="adj1" fmla="val 77263"/>
              <a:gd name="adj2" fmla="val 8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Staatssecretaris kan ingrijpen, bijvoorbeeld voorafgaand financieel toezicht  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7D8A8B5-49E6-495F-A218-90815928AA7E}"/>
              </a:ext>
            </a:extLst>
          </p:cNvPr>
          <p:cNvSpPr txBox="1"/>
          <p:nvPr/>
        </p:nvSpPr>
        <p:spPr>
          <a:xfrm>
            <a:off x="7294652" y="6627168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24" name="Tekstballon: rechthoek 23">
            <a:extLst>
              <a:ext uri="{FF2B5EF4-FFF2-40B4-BE49-F238E27FC236}">
                <a16:creationId xmlns:a16="http://schemas.microsoft.com/office/drawing/2014/main" id="{08A0CE1B-847D-4CE1-BD1E-57D68B4270EF}"/>
              </a:ext>
            </a:extLst>
          </p:cNvPr>
          <p:cNvSpPr/>
          <p:nvPr/>
        </p:nvSpPr>
        <p:spPr>
          <a:xfrm>
            <a:off x="1960321" y="5031216"/>
            <a:ext cx="2763862" cy="1148716"/>
          </a:xfrm>
          <a:prstGeom prst="wedgeRectCallout">
            <a:avLst>
              <a:gd name="adj1" fmla="val 123599"/>
              <a:gd name="adj2" fmla="val -58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Besluiten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nl-NL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financiële gevolgen vereisen instemming Staatssecretaris</a:t>
            </a: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A62414EB-CEB4-4747-8AB7-41B6AC69258A}"/>
              </a:ext>
            </a:extLst>
          </p:cNvPr>
          <p:cNvSpPr txBox="1">
            <a:spLocks/>
          </p:cNvSpPr>
          <p:nvPr/>
        </p:nvSpPr>
        <p:spPr>
          <a:xfrm>
            <a:off x="5508104" y="5320464"/>
            <a:ext cx="3279400" cy="142212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financieel toezicht </a:t>
            </a:r>
          </a:p>
          <a:p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openbare lichamen </a:t>
            </a:r>
            <a:r>
              <a:rPr lang="nl-NL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57" y="3146865"/>
            <a:ext cx="965595" cy="9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Colleges financieel toezicht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10293433" cy="71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86915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accent1">
                    <a:lumMod val="75000"/>
                  </a:schemeClr>
                </a:solidFill>
              </a:rPr>
              <a:t>Cijfers en cyclus</a:t>
            </a:r>
          </a:p>
        </p:txBody>
      </p:sp>
    </p:spTree>
    <p:extLst>
      <p:ext uri="{BB962C8B-B14F-4D97-AF65-F5344CB8AC3E}">
        <p14:creationId xmlns:p14="http://schemas.microsoft.com/office/powerpoint/2010/main" val="95550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288F3-D5E4-4B2F-BABD-007E2B9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Schuldquotes vanaf 2010 </a:t>
            </a:r>
            <a:br>
              <a:rPr lang="nl-NL" dirty="0"/>
            </a:b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643B2F-14F0-4FEE-92AA-97037997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2C0570-AB7D-4D6F-B107-422B9F4FE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73F455-2945-4731-A529-7ECB3757A8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D0B565-6DEB-447C-8D62-0537AC635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80" y="1377518"/>
            <a:ext cx="5901439" cy="41029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961BB35-B0BD-4E21-9713-1E553489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428115"/>
            <a:ext cx="5904656" cy="4102100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45A2416-C969-487A-B261-24D4A41ABE2E}"/>
              </a:ext>
            </a:extLst>
          </p:cNvPr>
          <p:cNvCxnSpPr>
            <a:cxnSpLocks/>
          </p:cNvCxnSpPr>
          <p:nvPr/>
        </p:nvCxnSpPr>
        <p:spPr>
          <a:xfrm>
            <a:off x="2411760" y="3284984"/>
            <a:ext cx="4896544" cy="0"/>
          </a:xfrm>
          <a:prstGeom prst="line">
            <a:avLst/>
          </a:prstGeom>
          <a:ln w="34925" cap="rnd" cmpd="sng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BF6DBFF-ACFC-46EC-928A-D08D5A01E4D4}"/>
              </a:ext>
            </a:extLst>
          </p:cNvPr>
          <p:cNvCxnSpPr>
            <a:cxnSpLocks/>
          </p:cNvCxnSpPr>
          <p:nvPr/>
        </p:nvCxnSpPr>
        <p:spPr>
          <a:xfrm>
            <a:off x="6300192" y="5229200"/>
            <a:ext cx="288032" cy="0"/>
          </a:xfrm>
          <a:prstGeom prst="line">
            <a:avLst/>
          </a:prstGeom>
          <a:ln w="34925" cap="rnd" cmpd="sng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6DCF9E60-E84F-4700-9A3D-AF7A0D01258F}"/>
              </a:ext>
            </a:extLst>
          </p:cNvPr>
          <p:cNvSpPr txBox="1"/>
          <p:nvPr/>
        </p:nvSpPr>
        <p:spPr>
          <a:xfrm>
            <a:off x="6588224" y="5102242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353086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458F2-2FC1-4783-B459-BCA1927F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Begrotingscyclus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9D2BBEA6-EF30-449F-A5F7-8ADB29CF175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53918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946857-DD66-42A7-84A0-EDEC2697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3A44A9-CC40-4F50-87C9-108F56C8B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A19A00-9B34-4253-B0B2-C4A7346105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Colleges financieel toezicht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5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Colleges financieel toezicht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976" y="-99392"/>
            <a:ext cx="13914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41490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De Toolbox</a:t>
            </a:r>
          </a:p>
        </p:txBody>
      </p:sp>
    </p:spTree>
    <p:extLst>
      <p:ext uri="{BB962C8B-B14F-4D97-AF65-F5344CB8AC3E}">
        <p14:creationId xmlns:p14="http://schemas.microsoft.com/office/powerpoint/2010/main" val="131037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</p:spPr>
        <p:txBody>
          <a:bodyPr/>
          <a:lstStyle/>
          <a:p>
            <a:pPr>
              <a:buClr>
                <a:srgbClr val="FE8637"/>
              </a:buClr>
            </a:pPr>
            <a:r>
              <a:rPr lang="nl-NL" b="1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15 Rft (artikel 14 </a:t>
            </a:r>
            <a:r>
              <a:rPr lang="nl-NL" b="1" dirty="0" err="1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Laft</a:t>
            </a:r>
            <a:r>
              <a:rPr lang="nl-NL" b="1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Centrale norm sluitende begroting en rentelastnorm voor Curaçao en Sint Maarten 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Tekort- en overschotnorm voor Aruba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11 Rft (artikel 10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Gevraagd en ongevraagd adviseren op de 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ontwerpbegroting</a:t>
            </a:r>
          </a:p>
          <a:p>
            <a:endPara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35E045-99E8-4185-9720-687F69D1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913A-5527-4306-8E7A-AD7F06A338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177302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346030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12 Rft (artikel 11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Adviseren op de vastgestelde begroting (geen beleidsmatige toets)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Aanbevelingen doen aan de besturen; landen moeten aangeven wat zij met deze aanbevelingen gedaan hebben. 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13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(artikel 12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): 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RMR adviseren een aanwijzing te geven aan het bestuur: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Ultimum remedium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RMR </a:t>
            </a:r>
            <a:r>
              <a:rPr lang="nl-NL" sz="2400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kan</a:t>
            </a:r>
            <a:r>
              <a:rPr lang="nl-NL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dit advies overnemen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Aanwijzing dient gericht te zijn op het in overeenstemming brengen met de norm </a:t>
            </a: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35E045-99E8-4185-9720-687F69D1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913A-5527-4306-8E7A-AD7F06A338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13411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A21A2-E28C-4C70-BCB5-38B47908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Inhoud lezing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42A05-70A3-4BC5-8902-424AF21D3E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6953200" cy="4701136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Wettelijk kader</a:t>
            </a:r>
          </a:p>
          <a:p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 en Taken</a:t>
            </a: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Cijfers en cyclus</a:t>
            </a:r>
          </a:p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Toolbox</a:t>
            </a:r>
          </a:p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Resultaat.....</a:t>
            </a:r>
          </a:p>
          <a:p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valuatie</a:t>
            </a:r>
          </a:p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US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ituatie</a:t>
            </a: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2018</a:t>
            </a: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+mj-lt"/>
              <a:ea typeface="Verdana" panose="020B0604030504040204" pitchFamily="34" charset="0"/>
            </a:endParaRPr>
          </a:p>
          <a:p>
            <a:endParaRPr lang="en-US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CF1130-24CD-4B91-BBC1-E40446C6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14 juni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2975A6-9624-46B9-B8C3-6C1A43767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>
                <a:latin typeface="+mj-lt"/>
              </a:rPr>
              <a:pPr>
                <a:defRPr/>
              </a:pPr>
              <a:t>2</a:t>
            </a:fld>
            <a:endParaRPr lang="en-US" dirty="0">
              <a:latin typeface="+mj-lt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261ED7-31F2-4EBD-BA4F-F012C62980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138531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FE18E-B8F4-4FCA-93DC-80C88979A0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467600" cy="5997280"/>
          </a:xfrm>
        </p:spPr>
        <p:txBody>
          <a:bodyPr/>
          <a:lstStyle/>
          <a:p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17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(artikel 16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): 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toets tijdens uitvoering 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Eventueel aanwijzingstraject via de route van artikel 12 en 13 </a:t>
            </a:r>
            <a:r>
              <a:rPr lang="nl-NL" dirty="0" err="1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Rft</a:t>
            </a:r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14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(artikel 13 </a:t>
            </a:r>
            <a:r>
              <a:rPr lang="nl-NL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Laft</a:t>
            </a:r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): 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vastgestelde begroting moet tijdig worden ingediend. </a:t>
            </a:r>
          </a:p>
          <a:p>
            <a:pPr marL="0" indent="0">
              <a:buNone/>
            </a:pPr>
            <a:r>
              <a:rPr lang="nl-NL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kan de RMR adviseren een aanwijzing te geven gericht op het alsnog indienen van de (ontwerp)begroting.</a:t>
            </a:r>
          </a:p>
          <a:p>
            <a:endParaRPr lang="nl-NL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204234-A88C-4FDB-A855-E1F11B3E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8FE35A-D4D4-4100-A7E9-92884662E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D854A5-1E7D-431C-B850-F9FDF8E6F6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267918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FE18E-B8F4-4FCA-93DC-80C88979A0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5997280"/>
          </a:xfrm>
        </p:spPr>
        <p:txBody>
          <a:bodyPr/>
          <a:lstStyle/>
          <a:p>
            <a:endParaRPr lang="nl-NL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Informatiebronnen C(A)ft: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(ontwerp)begroting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uitvoeringsrapportages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jaarrekening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artikel 8 Rft/Laft: besturen hebben een informatieplicht. ‘Het college kan alle inlichtingen vragen die het noodzakelijk acht voor de uitoefening van zijn taak’.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204234-A88C-4FDB-A855-E1F11B3E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8FE35A-D4D4-4100-A7E9-92884662E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D854A5-1E7D-431C-B850-F9FDF8E6F6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184357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6CF68-0E2B-4063-A36F-17E4A237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2A00C4DA-A3B6-4B8B-8551-B749AB1D94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2DDA0D-8D4B-434A-B7E8-7765D069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EE94E7-EFCB-4BEE-A40E-7CDBBEA02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753D35-530D-4C04-BB1D-2193980977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025F58C-B7E8-4499-9287-EB7ED28C9F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Colleges financieel toezicht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012504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chemeClr val="accent1">
                    <a:lumMod val="75000"/>
                  </a:schemeClr>
                </a:solidFill>
              </a:rPr>
              <a:t>Resultaat.........</a:t>
            </a:r>
          </a:p>
        </p:txBody>
      </p:sp>
    </p:spTree>
    <p:extLst>
      <p:ext uri="{BB962C8B-B14F-4D97-AF65-F5344CB8AC3E}">
        <p14:creationId xmlns:p14="http://schemas.microsoft.com/office/powerpoint/2010/main" val="266820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204EA-2C44-49E3-81CF-9DD0860F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39626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Wat heeft het toezicht opgeleverd?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5046D-55A8-4A58-83C3-AB1C77BCE2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Stappen richting betere begrotingsdiscipline</a:t>
            </a:r>
            <a:b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 mag (alleen) geleend worden voor kapitaaluitgaven</a:t>
            </a:r>
            <a:b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Toezicht bevordert maatschappelijke discussie (transparantie)</a:t>
            </a:r>
            <a:b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Uitvoeringsrapportages: opgesteld en opgeleverd</a:t>
            </a:r>
            <a:b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Jaarrekeningen worden opgesteld en vastgesteld</a:t>
            </a:r>
            <a:b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Meer vertrouwen van financiële markten e.d.: verbeterde beoordeling IMF, </a:t>
            </a:r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Fitch</a:t>
            </a: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Standard&amp;Poors</a:t>
            </a: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NL" sz="2000" dirty="0">
              <a:ea typeface="Verdana" panose="020B0604030504040204" pitchFamily="34" charset="0"/>
            </a:endParaRP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B032C-6BCA-40A1-932B-89F14E69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C8FDB0-5553-4EE6-BE7E-2612E9129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701498-9063-46FD-9C35-B0FB15CE2C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9FBCA6F-D63E-4553-9E58-DC4037E6505A}"/>
              </a:ext>
            </a:extLst>
          </p:cNvPr>
          <p:cNvSpPr txBox="1"/>
          <p:nvPr/>
        </p:nvSpPr>
        <p:spPr>
          <a:xfrm>
            <a:off x="5982494" y="5612904"/>
            <a:ext cx="2181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8805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Stappen richting betere begrotingsdiscipline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Curaçao: sluitende dienst in 2013 tot en met 2016; in 2017 tekort van 113 miljoen AWG en zijn er afspraken gemaakt voor tekortcompensatie.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Sint Maarten: in 2016 voorlopig overschot van 24 miljoen AWG; Orkaan Irma heeft uiteraard grote gevolgen voor overheidsfinanciën (art. 25).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Aruba: in 2015 en 2016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LAft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-norm gehaald. In 2017 tekort van 3,1% BBP ondanks waarschuwingen en voorbehoud CAft.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BES-eilanden divers beeld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14 juni 2018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279875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765E6C6-E5A2-4F73-AA37-5AEFBBA8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7467600" cy="504055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Aanbevelingen Evaluatiecommissie  RFT 2015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672388" cy="6093296"/>
          </a:xfrm>
        </p:spPr>
        <p:txBody>
          <a:bodyPr/>
          <a:lstStyle/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Er moet bij de volgende evaluatie een meer eenduidig toetsingskader komen</a:t>
            </a:r>
          </a:p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Eigen instituties van landen moeten verbeteren </a:t>
            </a:r>
          </a:p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Financieel beheer is noodzakelijke voorwaarde om te komen tot een ordentelijk begrotingsproces en </a:t>
            </a:r>
            <a:r>
              <a:rPr lang="nl-NL" u="sng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alle ministeries</a:t>
            </a: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zijn verantwoordelijk</a:t>
            </a:r>
          </a:p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Voorbehoud kapitaaldienst moet worden omgebogen naar afspraken met landen </a:t>
            </a:r>
          </a:p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Landen zouden een schuldquote gerelateerde norm moeten opnemen in eigen regelgeving (‘duurzame overheidsfinanciën’)</a:t>
            </a:r>
          </a:p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Volgende evaluatie Rft is in 2018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FA4FB12-5840-4CBE-9492-E552EB72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14 juni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A913A-5527-4306-8E7A-AD7F06A338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18662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765E6C6-E5A2-4F73-AA37-5AEFBBA8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7467600" cy="504055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SITUATIE 2018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672388" cy="6093296"/>
          </a:xfrm>
        </p:spPr>
        <p:txBody>
          <a:bodyPr/>
          <a:lstStyle/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Geen van de landen heeft drie achtereenvolgende jaren aan de norm voldaan </a:t>
            </a:r>
          </a:p>
          <a:p>
            <a:pPr>
              <a:buClr>
                <a:srgbClr val="FE8637"/>
              </a:buClr>
            </a:pPr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Clr>
                <a:srgbClr val="FE8637"/>
              </a:buClr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Toezicht kan dus nog </a:t>
            </a:r>
            <a:r>
              <a:rPr lang="nl-NL" u="sng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niet</a:t>
            </a: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worden opgeheven </a:t>
            </a:r>
          </a:p>
          <a:p>
            <a:pPr>
              <a:buClr>
                <a:srgbClr val="FE8637"/>
              </a:buClr>
            </a:pPr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Clr>
                <a:srgbClr val="FE8637"/>
              </a:buClr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FinBES wordt niet geëvalueerd</a:t>
            </a:r>
          </a:p>
          <a:p>
            <a:pPr>
              <a:buClr>
                <a:srgbClr val="FE8637"/>
              </a:buClr>
            </a:pPr>
            <a:endParaRPr lang="nl-NL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Clr>
                <a:srgbClr val="FE8637"/>
              </a:buClr>
            </a:pP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Er wordt gewerkt aan nieuwe LAft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FA4FB12-5840-4CBE-9492-E552EB72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14 juni 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A913A-5527-4306-8E7A-AD7F06A3383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352235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0B259-1754-4C43-8E9C-E772CEA1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6843313-836B-418B-A701-8C78E2B81A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4389552" y="98072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‘it takes two to tango, </a:t>
            </a:r>
            <a:b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dancing lessons too’</a:t>
            </a:r>
            <a:br>
              <a:rPr lang="nl-NL" sz="16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67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3998" cy="719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8187680" cy="1143000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chemeClr val="accent1">
                    <a:lumMod val="75000"/>
                  </a:schemeClr>
                </a:solidFill>
              </a:rPr>
              <a:t>WETTELIJK KADER</a:t>
            </a:r>
            <a:r>
              <a:rPr lang="nl-NL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Colleges financieel toezicht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765E6C6-E5A2-4F73-AA37-5AEFBBA8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Curacao en Sint Maarten</a:t>
            </a:r>
            <a:b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Rijkswet Financieel Toezicht (Rft)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477002"/>
          </a:xfrm>
        </p:spPr>
        <p:txBody>
          <a:bodyPr/>
          <a:lstStyle/>
          <a:p>
            <a:endParaRPr lang="nl-NL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Aanleiding: een nieuwe constitutionele realiteit per  “10-10-10”</a:t>
            </a:r>
          </a:p>
          <a:p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Financiële voorwaarden:</a:t>
            </a:r>
          </a:p>
          <a:p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Schuldsanering</a:t>
            </a:r>
          </a:p>
          <a:p>
            <a:pPr lvl="1"/>
            <a:endParaRPr lang="nl-NL" sz="1800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FE8637"/>
              </a:buClr>
            </a:pP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2010 is </a:t>
            </a:r>
            <a:r>
              <a:rPr lang="nl-NL" sz="1800" dirty="0" err="1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NAf</a:t>
            </a: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3,4 mld. door Nederland “overgenomen” (EUR 1,48 mld.)</a:t>
            </a:r>
          </a:p>
          <a:p>
            <a:pPr>
              <a:buClr>
                <a:srgbClr val="FE8637"/>
              </a:buClr>
            </a:pPr>
            <a:endParaRPr lang="nl-NL" sz="1800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FE8637"/>
              </a:buClr>
            </a:pP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Financieel toezicht van rijkswege om houdbare overheidsfinanciën in het belang van burgers Curacao en Sint Maarten te waarborgen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CCE237-221B-422B-9BFD-E5B7E4B0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14 juni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913A-5527-4306-8E7A-AD7F06A33831}" type="slidenum">
              <a:rPr lang="en-US" smtClean="0">
                <a:latin typeface="+mn-lt"/>
              </a:rPr>
              <a:pPr/>
              <a:t>4</a:t>
            </a:fld>
            <a:endParaRPr lang="en-US">
              <a:latin typeface="+mn-lt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financieel toezicht</a:t>
            </a:r>
          </a:p>
        </p:txBody>
      </p:sp>
      <p:sp>
        <p:nvSpPr>
          <p:cNvPr id="3" name="AutoShape 2" descr="Image result for bewoners antil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98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765E6C6-E5A2-4F73-AA37-5AEFBBA8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Bonaire, Sint Eustatius en Saba</a:t>
            </a:r>
            <a:b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Wet Financien Openbare  Lichamen Bonaire, Sint Eustatius en Saba (Wet FinBes)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7467600" cy="5477002"/>
          </a:xfrm>
        </p:spPr>
        <p:txBody>
          <a:bodyPr/>
          <a:lstStyle/>
          <a:p>
            <a:endParaRPr lang="nl-NL" dirty="0">
              <a:solidFill>
                <a:prstClr val="black"/>
              </a:solidFill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Kader: een nieuwe constitutionele situatie per 10-10-10</a:t>
            </a:r>
          </a:p>
          <a:p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Financieel kader analoog aan de Gemeentewet 1992</a:t>
            </a:r>
          </a:p>
          <a:p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College Financieel Toezicht BES als toezichthouder voor Binnenlandse Zaken</a:t>
            </a:r>
          </a:p>
          <a:p>
            <a:endParaRPr lang="nl-NL" dirty="0">
              <a:solidFill>
                <a:prstClr val="black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CCE237-221B-422B-9BFD-E5B7E4B0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14 juni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913A-5527-4306-8E7A-AD7F06A33831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financieel toezicht</a:t>
            </a:r>
          </a:p>
        </p:txBody>
      </p:sp>
      <p:sp>
        <p:nvSpPr>
          <p:cNvPr id="3" name="AutoShape 2" descr="Image result for bewoners antil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77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B1C3F-D0CF-43FE-9D75-E0F978AE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7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Aruba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Landsverordening Aruba Tijdelijk Financieel Toezicht (LAft)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1A94489D-FD3D-47DE-9418-B3AE3A59CFF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4625387"/>
              </p:ext>
            </p:extLst>
          </p:nvPr>
        </p:nvGraphicFramePr>
        <p:xfrm>
          <a:off x="621432" y="1844824"/>
          <a:ext cx="7139136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1DE148-9633-435E-984A-247AC582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EF93E5-6CE9-4297-9E04-187979F211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7C041C-2184-4FCA-92AB-E5C04F50D1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317970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Cft?</a:t>
            </a:r>
            <a:br>
              <a:rPr lang="nl-NL" dirty="0"/>
            </a:br>
            <a:r>
              <a:rPr lang="nl-NL" dirty="0"/>
              <a:t>Wat zijn de taken?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Colleges financieel toezicht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97385"/>
            <a:ext cx="4248472" cy="43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765E6C6-E5A2-4F73-AA37-5AEFBBA8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Wat is het </a:t>
            </a:r>
            <a:r>
              <a:rPr lang="nl-NL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</a:t>
            </a:r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68E79DE-0B9E-4CEA-B8DC-2432F5D7CF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Drie colleges financieel toezicht: </a:t>
            </a:r>
          </a:p>
          <a:p>
            <a:pPr lvl="1"/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</a:t>
            </a: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Curaçao en Sint Maarten (vier leden)</a:t>
            </a:r>
          </a:p>
          <a:p>
            <a:pPr lvl="1"/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Cft</a:t>
            </a: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BES (drie leden)</a:t>
            </a:r>
          </a:p>
          <a:p>
            <a:pPr lvl="1"/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CAft</a:t>
            </a: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(drie leden), sinds augustus 2015</a:t>
            </a:r>
          </a:p>
          <a:p>
            <a:pPr lvl="0">
              <a:buClr>
                <a:srgbClr val="FE8637"/>
              </a:buClr>
            </a:pPr>
            <a:endParaRPr lang="nl-NL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FE8637"/>
              </a:buClr>
            </a:pP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Voorzitter en leden benoemd namens het Koninkrijk </a:t>
            </a:r>
          </a:p>
          <a:p>
            <a:pPr lvl="0">
              <a:buClr>
                <a:srgbClr val="FE8637"/>
              </a:buClr>
            </a:pP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Leden voorgedragen door de landen</a:t>
            </a: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Treden op zonder last en ruggespraak</a:t>
            </a: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Ondersteund door secretariaat </a:t>
            </a:r>
          </a:p>
          <a:p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Kantoren in de landen, hoofdbasis Willemstad</a:t>
            </a:r>
          </a:p>
          <a:p>
            <a:endParaRPr lang="nl-NL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937462-F892-431D-B5A6-FE53A8F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379555-D783-4778-A7A8-E2FC744E6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913A-5527-4306-8E7A-AD7F06A338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B9D342-D3BB-434C-80A5-FF452F689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Colleges financieel toezicht</a:t>
            </a:r>
          </a:p>
        </p:txBody>
      </p:sp>
    </p:spTree>
    <p:extLst>
      <p:ext uri="{BB962C8B-B14F-4D97-AF65-F5344CB8AC3E}">
        <p14:creationId xmlns:p14="http://schemas.microsoft.com/office/powerpoint/2010/main" val="376247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8762-367C-4F86-8E56-40B9C823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College Curaçao en Sint Maarten</a:t>
            </a:r>
            <a:r>
              <a:rPr lang="nl-NL" dirty="0">
                <a:ea typeface="Verdana" panose="020B0604030504040204" pitchFamily="34" charset="0"/>
              </a:rPr>
              <a:t>	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5A508-0A3B-48DD-991E-C1A3C570FA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Wettelijke basis: Rijkswet financieel toezicht (</a:t>
            </a:r>
            <a:r>
              <a:rPr lang="nl-NL" sz="2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Rft</a:t>
            </a:r>
            <a:r>
              <a:rPr lang="nl-NL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089306-9878-415C-82F9-B4BDB29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14 juni 2018</a:t>
            </a:r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27E053-1DE2-4EA2-A6C7-395D73E16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5A913A-5527-4306-8E7A-AD7F06A338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B29B4D-1BE5-4ECA-918E-0D6869A767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Colleges financieel toezicht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CA1901-026A-4A98-8625-E79AB0CC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1024"/>
            <a:ext cx="7734052" cy="48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41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58806</TotalTime>
  <Words>932</Words>
  <Application>Microsoft Office PowerPoint</Application>
  <PresentationFormat>Diavoorstelling (4:3)</PresentationFormat>
  <Paragraphs>282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Schoolbook</vt:lpstr>
      <vt:lpstr>Verdana</vt:lpstr>
      <vt:lpstr>Wingdings</vt:lpstr>
      <vt:lpstr>Wingdings 2</vt:lpstr>
      <vt:lpstr>Oriel</vt:lpstr>
      <vt:lpstr>                     Houdbare overheidsfinanciën   ‘it takes two to tango,  but dancing lessons too’    Prof. dr. R.H.J.M. Gradus Voorzitter C(A)ft Presentatie University of Curaçao </vt:lpstr>
      <vt:lpstr>Inhoud lezing</vt:lpstr>
      <vt:lpstr>WETTELIJK KADER </vt:lpstr>
      <vt:lpstr>Curacao en Sint Maarten Rijkswet Financieel Toezicht (Rft)</vt:lpstr>
      <vt:lpstr>Bonaire, Sint Eustatius en Saba Wet Financien Openbare  Lichamen Bonaire, Sint Eustatius en Saba (Wet FinBes)</vt:lpstr>
      <vt:lpstr>Aruba Landsverordening Aruba Tijdelijk Financieel Toezicht (LAft)</vt:lpstr>
      <vt:lpstr>Wat is het Cft? Wat zijn de taken?</vt:lpstr>
      <vt:lpstr>Wat is het Cft? </vt:lpstr>
      <vt:lpstr>College Curaçao en Sint Maarten </vt:lpstr>
      <vt:lpstr>College Aruba financieel toezicht </vt:lpstr>
      <vt:lpstr>Taken Colleges financieel toezicht Landen</vt:lpstr>
      <vt:lpstr>College financieel toezicht Bonaire, Sint Eustatius en Saba </vt:lpstr>
      <vt:lpstr>PowerPoint-presentatie</vt:lpstr>
      <vt:lpstr>PowerPoint-presentatie</vt:lpstr>
      <vt:lpstr>Schuldquotes vanaf 2010  </vt:lpstr>
      <vt:lpstr>Begrotingscyclus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heeft het toezicht opgeleverd?</vt:lpstr>
      <vt:lpstr>Stappen richting betere begrotingsdiscipline </vt:lpstr>
      <vt:lpstr>Aanbevelingen Evaluatiecommissie  RFT 2015</vt:lpstr>
      <vt:lpstr>SITUATIE 2018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Perspresentatie College financieel toezicht</dc:title>
  <dc:creator>Thijs Slippens (Cft)</dc:creator>
  <cp:lastModifiedBy>Lena Lekatompessy</cp:lastModifiedBy>
  <cp:revision>1649</cp:revision>
  <cp:lastPrinted>2018-06-08T22:27:09Z</cp:lastPrinted>
  <dcterms:created xsi:type="dcterms:W3CDTF">2008-01-21T14:33:36Z</dcterms:created>
  <dcterms:modified xsi:type="dcterms:W3CDTF">2018-06-14T20:53:13Z</dcterms:modified>
</cp:coreProperties>
</file>